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6" r:id="rId5"/>
    <p:sldId id="257" r:id="rId6"/>
    <p:sldId id="258" r:id="rId7"/>
    <p:sldId id="259" r:id="rId8"/>
    <p:sldId id="260" r:id="rId9"/>
    <p:sldId id="261" r:id="rId10"/>
    <p:sldId id="262" r:id="rId11"/>
    <p:sldId id="263" r:id="rId12"/>
    <p:sldId id="377" r:id="rId13"/>
    <p:sldId id="264" r:id="rId14"/>
    <p:sldId id="265" r:id="rId15"/>
    <p:sldId id="266" r:id="rId16"/>
    <p:sldId id="275" r:id="rId17"/>
    <p:sldId id="267" r:id="rId18"/>
    <p:sldId id="268" r:id="rId19"/>
    <p:sldId id="269" r:id="rId20"/>
    <p:sldId id="272" r:id="rId21"/>
    <p:sldId id="270" r:id="rId22"/>
    <p:sldId id="276" r:id="rId23"/>
    <p:sldId id="277" r:id="rId24"/>
    <p:sldId id="278" r:id="rId25"/>
    <p:sldId id="279" r:id="rId26"/>
    <p:sldId id="280" r:id="rId27"/>
    <p:sldId id="281" r:id="rId28"/>
    <p:sldId id="284" r:id="rId29"/>
    <p:sldId id="282" r:id="rId30"/>
    <p:sldId id="283" r:id="rId31"/>
    <p:sldId id="285" r:id="rId32"/>
    <p:sldId id="286" r:id="rId33"/>
    <p:sldId id="371" r:id="rId34"/>
    <p:sldId id="373" r:id="rId35"/>
    <p:sldId id="374" r:id="rId36"/>
    <p:sldId id="378" r:id="rId37"/>
    <p:sldId id="379" r:id="rId38"/>
    <p:sldId id="380" r:id="rId39"/>
    <p:sldId id="381" r:id="rId40"/>
    <p:sldId id="382" r:id="rId41"/>
    <p:sldId id="383" r:id="rId42"/>
    <p:sldId id="384" r:id="rId43"/>
    <p:sldId id="38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22576-7AEE-48EE-BC08-5B0FCCB67BE7}" v="4" dt="2021-01-06T12:43:40.895"/>
    <p1510:client id="{429701AF-1B33-4A61-B2D3-9483D880E23E}" v="2" dt="2021-01-22T17:12:41.197"/>
    <p1510:client id="{53E5337C-4595-44A1-B526-75B6DAF660DF}" v="1" dt="2021-01-23T17:18:19.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8" d="100"/>
          <a:sy n="58" d="100"/>
        </p:scale>
        <p:origin x="-1496" y="-1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9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6010420097_FY_Pai Aditya Ajit" userId="S::aditya.pai@somaiya.edu::42dcb03d-823e-4436-b738-bc89722bbaf3" providerId="AD" clId="Web-{429701AF-1B33-4A61-B2D3-9483D880E23E}"/>
    <pc:docChg chg="modSld">
      <pc:chgData name="16010420097_FY_Pai Aditya Ajit" userId="S::aditya.pai@somaiya.edu::42dcb03d-823e-4436-b738-bc89722bbaf3" providerId="AD" clId="Web-{429701AF-1B33-4A61-B2D3-9483D880E23E}" dt="2021-01-22T17:12:41.197" v="1" actId="1076"/>
      <pc:docMkLst>
        <pc:docMk/>
      </pc:docMkLst>
      <pc:sldChg chg="modSp">
        <pc:chgData name="16010420097_FY_Pai Aditya Ajit" userId="S::aditya.pai@somaiya.edu::42dcb03d-823e-4436-b738-bc89722bbaf3" providerId="AD" clId="Web-{429701AF-1B33-4A61-B2D3-9483D880E23E}" dt="2021-01-22T17:12:41.197" v="1" actId="1076"/>
        <pc:sldMkLst>
          <pc:docMk/>
          <pc:sldMk cId="434030093" sldId="259"/>
        </pc:sldMkLst>
        <pc:picChg chg="mod">
          <ac:chgData name="16010420097_FY_Pai Aditya Ajit" userId="S::aditya.pai@somaiya.edu::42dcb03d-823e-4436-b738-bc89722bbaf3" providerId="AD" clId="Web-{429701AF-1B33-4A61-B2D3-9483D880E23E}" dt="2021-01-22T17:12:41.197" v="1" actId="1076"/>
          <ac:picMkLst>
            <pc:docMk/>
            <pc:sldMk cId="434030093" sldId="259"/>
            <ac:picMk id="4098" creationId="{00000000-0000-0000-0000-000000000000}"/>
          </ac:picMkLst>
        </pc:picChg>
      </pc:sldChg>
    </pc:docChg>
  </pc:docChgLst>
  <pc:docChgLst>
    <pc:chgData name="16010420081_FY_Varma Shubham Anil" userId="S::shubham.varma@somaiya.edu::33a9816a-2f67-45aa-b74c-9a8f4f88f034" providerId="AD" clId="Web-{23122576-7AEE-48EE-BC08-5B0FCCB67BE7}"/>
    <pc:docChg chg="modSld">
      <pc:chgData name="16010420081_FY_Varma Shubham Anil" userId="S::shubham.varma@somaiya.edu::33a9816a-2f67-45aa-b74c-9a8f4f88f034" providerId="AD" clId="Web-{23122576-7AEE-48EE-BC08-5B0FCCB67BE7}" dt="2021-01-06T12:43:40.895" v="3" actId="1076"/>
      <pc:docMkLst>
        <pc:docMk/>
      </pc:docMkLst>
      <pc:sldChg chg="modSp">
        <pc:chgData name="16010420081_FY_Varma Shubham Anil" userId="S::shubham.varma@somaiya.edu::33a9816a-2f67-45aa-b74c-9a8f4f88f034" providerId="AD" clId="Web-{23122576-7AEE-48EE-BC08-5B0FCCB67BE7}" dt="2021-01-06T12:43:40.895" v="3" actId="1076"/>
        <pc:sldMkLst>
          <pc:docMk/>
          <pc:sldMk cId="3790435569" sldId="282"/>
        </pc:sldMkLst>
        <pc:picChg chg="mod">
          <ac:chgData name="16010420081_FY_Varma Shubham Anil" userId="S::shubham.varma@somaiya.edu::33a9816a-2f67-45aa-b74c-9a8f4f88f034" providerId="AD" clId="Web-{23122576-7AEE-48EE-BC08-5B0FCCB67BE7}" dt="2021-01-06T12:43:40.895" v="3" actId="1076"/>
          <ac:picMkLst>
            <pc:docMk/>
            <pc:sldMk cId="3790435569" sldId="282"/>
            <ac:picMk id="8194" creationId="{00000000-0000-0000-0000-000000000000}"/>
          </ac:picMkLst>
        </pc:picChg>
      </pc:sldChg>
      <pc:sldChg chg="modSp">
        <pc:chgData name="16010420081_FY_Varma Shubham Anil" userId="S::shubham.varma@somaiya.edu::33a9816a-2f67-45aa-b74c-9a8f4f88f034" providerId="AD" clId="Web-{23122576-7AEE-48EE-BC08-5B0FCCB67BE7}" dt="2021-01-06T12:30:01.521" v="1" actId="1076"/>
        <pc:sldMkLst>
          <pc:docMk/>
          <pc:sldMk cId="167418363" sldId="284"/>
        </pc:sldMkLst>
        <pc:picChg chg="mod">
          <ac:chgData name="16010420081_FY_Varma Shubham Anil" userId="S::shubham.varma@somaiya.edu::33a9816a-2f67-45aa-b74c-9a8f4f88f034" providerId="AD" clId="Web-{23122576-7AEE-48EE-BC08-5B0FCCB67BE7}" dt="2021-01-06T12:30:01.521" v="1" actId="1076"/>
          <ac:picMkLst>
            <pc:docMk/>
            <pc:sldMk cId="167418363" sldId="284"/>
            <ac:picMk id="9218" creationId="{00000000-0000-0000-0000-000000000000}"/>
          </ac:picMkLst>
        </pc:picChg>
      </pc:sldChg>
    </pc:docChg>
  </pc:docChgLst>
  <pc:docChgLst>
    <pc:chgData name="16010420135_FY_Joshi Vedashree Ramachandra" userId="S::vedashree.j@somaiya.edu::a30b5425-3f55-4736-82a4-35125537bbb8" providerId="AD" clId="Web-{53E5337C-4595-44A1-B526-75B6DAF660DF}"/>
    <pc:docChg chg="sldOrd">
      <pc:chgData name="16010420135_FY_Joshi Vedashree Ramachandra" userId="S::vedashree.j@somaiya.edu::a30b5425-3f55-4736-82a4-35125537bbb8" providerId="AD" clId="Web-{53E5337C-4595-44A1-B526-75B6DAF660DF}" dt="2021-01-23T17:18:19.259" v="0"/>
      <pc:docMkLst>
        <pc:docMk/>
      </pc:docMkLst>
      <pc:sldChg chg="ord">
        <pc:chgData name="16010420135_FY_Joshi Vedashree Ramachandra" userId="S::vedashree.j@somaiya.edu::a30b5425-3f55-4736-82a4-35125537bbb8" providerId="AD" clId="Web-{53E5337C-4595-44A1-B526-75B6DAF660DF}" dt="2021-01-23T17:18:19.259" v="0"/>
        <pc:sldMkLst>
          <pc:docMk/>
          <pc:sldMk cId="3913098044"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6BD86-D1FC-4939-8CFA-264CB89257D6}" type="datetimeFigureOut">
              <a:rPr lang="en-US" smtClean="0"/>
              <a:t>11/7/2023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7B2576-1883-4F1B-ACC6-F77ECE8FF174}" type="slidenum">
              <a:rPr lang="en-US" smtClean="0"/>
              <a:t>‹#›</a:t>
            </a:fld>
            <a:endParaRPr lang="en-US"/>
          </a:p>
        </p:txBody>
      </p:sp>
    </p:spTree>
    <p:extLst>
      <p:ext uri="{BB962C8B-B14F-4D97-AF65-F5344CB8AC3E}">
        <p14:creationId xmlns:p14="http://schemas.microsoft.com/office/powerpoint/2010/main" val="71172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E7B2576-1883-4F1B-ACC6-F77ECE8FF174}" type="slidenum">
              <a:rPr lang="en-US" smtClean="0"/>
              <a:t>33</a:t>
            </a:fld>
            <a:endParaRPr lang="en-US"/>
          </a:p>
        </p:txBody>
      </p:sp>
    </p:spTree>
    <p:extLst>
      <p:ext uri="{BB962C8B-B14F-4D97-AF65-F5344CB8AC3E}">
        <p14:creationId xmlns:p14="http://schemas.microsoft.com/office/powerpoint/2010/main" val="5114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3-ap-southeast-1.amazonaws.com/mpt15awshkbkt1/resources_conversion_files/presentation_fuel_and_combustion_(f)_1516081318_20707-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91" t="19030" r="8636" b="20849"/>
          <a:stretch/>
        </p:blipFill>
        <p:spPr bwMode="auto">
          <a:xfrm>
            <a:off x="570271" y="914400"/>
            <a:ext cx="7964129"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86200" y="228600"/>
            <a:ext cx="1285929" cy="707886"/>
          </a:xfrm>
          <a:prstGeom prst="rect">
            <a:avLst/>
          </a:prstGeom>
          <a:noFill/>
        </p:spPr>
        <p:txBody>
          <a:bodyPr wrap="none" rtlCol="0">
            <a:spAutoFit/>
          </a:bodyPr>
          <a:lstStyle/>
          <a:p>
            <a:r>
              <a:rPr lang="en-US" sz="4000" b="1" dirty="0"/>
              <a:t>Fuels</a:t>
            </a:r>
          </a:p>
        </p:txBody>
      </p:sp>
    </p:spTree>
    <p:extLst>
      <p:ext uri="{BB962C8B-B14F-4D97-AF65-F5344CB8AC3E}">
        <p14:creationId xmlns:p14="http://schemas.microsoft.com/office/powerpoint/2010/main" val="2711891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51" t="15778" r="2194" b="5016"/>
          <a:stretch/>
        </p:blipFill>
        <p:spPr bwMode="auto">
          <a:xfrm>
            <a:off x="360218" y="1122218"/>
            <a:ext cx="8437418" cy="525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6800" y="457200"/>
            <a:ext cx="7090403" cy="523220"/>
          </a:xfrm>
          <a:prstGeom prst="rect">
            <a:avLst/>
          </a:prstGeom>
          <a:noFill/>
        </p:spPr>
        <p:txBody>
          <a:bodyPr wrap="none" rtlCol="0">
            <a:spAutoFit/>
          </a:bodyPr>
          <a:lstStyle/>
          <a:p>
            <a:r>
              <a:rPr lang="en-US" sz="2800" b="1" dirty="0"/>
              <a:t>Comparison of Solid, Liquid and Gaseous Fuels</a:t>
            </a:r>
          </a:p>
        </p:txBody>
      </p:sp>
    </p:spTree>
    <p:extLst>
      <p:ext uri="{BB962C8B-B14F-4D97-AF65-F5344CB8AC3E}">
        <p14:creationId xmlns:p14="http://schemas.microsoft.com/office/powerpoint/2010/main" val="252957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743"/>
          <a:stretch/>
        </p:blipFill>
        <p:spPr bwMode="auto">
          <a:xfrm>
            <a:off x="457200" y="685800"/>
            <a:ext cx="8331200" cy="526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634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04" t="22697" r="6417" b="20263"/>
          <a:stretch/>
        </p:blipFill>
        <p:spPr bwMode="auto">
          <a:xfrm>
            <a:off x="547373" y="1371600"/>
            <a:ext cx="813942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33800" y="228600"/>
            <a:ext cx="1624163" cy="523220"/>
          </a:xfrm>
          <a:prstGeom prst="rect">
            <a:avLst/>
          </a:prstGeom>
          <a:noFill/>
        </p:spPr>
        <p:txBody>
          <a:bodyPr wrap="none" rtlCol="0">
            <a:spAutoFit/>
          </a:bodyPr>
          <a:lstStyle/>
          <a:p>
            <a:r>
              <a:rPr lang="en-US" sz="2800" b="1" dirty="0"/>
              <a:t>Solid Fuel</a:t>
            </a:r>
          </a:p>
        </p:txBody>
      </p:sp>
      <p:sp>
        <p:nvSpPr>
          <p:cNvPr id="2" name="TextBox 1"/>
          <p:cNvSpPr txBox="1"/>
          <p:nvPr/>
        </p:nvSpPr>
        <p:spPr>
          <a:xfrm>
            <a:off x="3124200" y="762000"/>
            <a:ext cx="3256982" cy="523220"/>
          </a:xfrm>
          <a:prstGeom prst="rect">
            <a:avLst/>
          </a:prstGeom>
          <a:noFill/>
        </p:spPr>
        <p:txBody>
          <a:bodyPr wrap="none" rtlCol="0">
            <a:spAutoFit/>
          </a:bodyPr>
          <a:lstStyle/>
          <a:p>
            <a:r>
              <a:rPr lang="en-US" sz="2800" b="1" dirty="0"/>
              <a:t>Classification of Coal</a:t>
            </a:r>
          </a:p>
        </p:txBody>
      </p:sp>
    </p:spTree>
    <p:extLst>
      <p:ext uri="{BB962C8B-B14F-4D97-AF65-F5344CB8AC3E}">
        <p14:creationId xmlns:p14="http://schemas.microsoft.com/office/powerpoint/2010/main" val="3542785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279" y="717550"/>
            <a:ext cx="5679440" cy="695960"/>
          </a:xfrm>
          <a:prstGeom prst="rect">
            <a:avLst/>
          </a:prstGeom>
        </p:spPr>
        <p:txBody>
          <a:bodyPr vert="horz" wrap="square" lIns="0" tIns="12700" rIns="0" bIns="0" rtlCol="0">
            <a:spAutoFit/>
          </a:bodyPr>
          <a:lstStyle/>
          <a:p>
            <a:pPr marL="12700">
              <a:lnSpc>
                <a:spcPct val="100000"/>
              </a:lnSpc>
              <a:spcBef>
                <a:spcPts val="100"/>
              </a:spcBef>
            </a:pPr>
            <a:r>
              <a:rPr sz="4400" spc="-5" dirty="0">
                <a:solidFill>
                  <a:srgbClr val="0070C0"/>
                </a:solidFill>
              </a:rPr>
              <a:t>Coal formation</a:t>
            </a:r>
            <a:r>
              <a:rPr sz="4400" dirty="0">
                <a:solidFill>
                  <a:srgbClr val="0070C0"/>
                </a:solidFill>
              </a:rPr>
              <a:t> </a:t>
            </a:r>
            <a:r>
              <a:rPr sz="4400" spc="-5" dirty="0">
                <a:solidFill>
                  <a:srgbClr val="0070C0"/>
                </a:solidFill>
              </a:rPr>
              <a:t>process</a:t>
            </a:r>
            <a:endParaRPr sz="4400" dirty="0">
              <a:solidFill>
                <a:srgbClr val="0070C0"/>
              </a:solidFill>
            </a:endParaRPr>
          </a:p>
        </p:txBody>
      </p:sp>
      <p:sp>
        <p:nvSpPr>
          <p:cNvPr id="3" name="object 3"/>
          <p:cNvSpPr/>
          <p:nvPr/>
        </p:nvSpPr>
        <p:spPr>
          <a:xfrm>
            <a:off x="457200" y="1849121"/>
            <a:ext cx="8229600" cy="363727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8469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0" t="22157" r="2836" b="7117"/>
          <a:stretch/>
        </p:blipFill>
        <p:spPr bwMode="auto">
          <a:xfrm>
            <a:off x="304800" y="1143000"/>
            <a:ext cx="8478286" cy="484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15218" y="381000"/>
            <a:ext cx="3256982" cy="523220"/>
          </a:xfrm>
          <a:prstGeom prst="rect">
            <a:avLst/>
          </a:prstGeom>
          <a:noFill/>
        </p:spPr>
        <p:txBody>
          <a:bodyPr wrap="none" rtlCol="0">
            <a:spAutoFit/>
          </a:bodyPr>
          <a:lstStyle/>
          <a:p>
            <a:r>
              <a:rPr lang="en-US" sz="2800" b="1" dirty="0"/>
              <a:t>Classification of Coal</a:t>
            </a:r>
          </a:p>
        </p:txBody>
      </p:sp>
    </p:spTree>
    <p:extLst>
      <p:ext uri="{BB962C8B-B14F-4D97-AF65-F5344CB8AC3E}">
        <p14:creationId xmlns:p14="http://schemas.microsoft.com/office/powerpoint/2010/main" val="2615930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754082"/>
            <a:ext cx="8021234" cy="3970318"/>
          </a:xfrm>
          <a:prstGeom prst="rect">
            <a:avLst/>
          </a:prstGeom>
          <a:noFill/>
        </p:spPr>
        <p:txBody>
          <a:bodyPr wrap="square" rtlCol="0">
            <a:spAutoFit/>
          </a:bodyPr>
          <a:lstStyle/>
          <a:p>
            <a:pPr algn="just"/>
            <a:r>
              <a:rPr lang="en-US" sz="2800" b="1" dirty="0"/>
              <a:t>Analysis of coal:</a:t>
            </a:r>
          </a:p>
          <a:p>
            <a:pPr algn="just"/>
            <a:r>
              <a:rPr lang="en-US" sz="2800" dirty="0"/>
              <a:t>The purpose is to-</a:t>
            </a:r>
          </a:p>
          <a:p>
            <a:pPr marL="342900" indent="-342900" algn="just">
              <a:buAutoNum type="arabicPeriod"/>
            </a:pPr>
            <a:r>
              <a:rPr lang="en-US" sz="2800" dirty="0"/>
              <a:t>To decide the price of coal.</a:t>
            </a:r>
          </a:p>
          <a:p>
            <a:pPr marL="342900" indent="-342900" algn="just">
              <a:buAutoNum type="arabicPeriod"/>
            </a:pPr>
            <a:r>
              <a:rPr lang="en-US" sz="2800" dirty="0"/>
              <a:t>To determine the quality of coal.</a:t>
            </a:r>
          </a:p>
          <a:p>
            <a:pPr marL="342900" indent="-342900" algn="just">
              <a:buAutoNum type="arabicPeriod"/>
            </a:pPr>
            <a:r>
              <a:rPr lang="en-US" sz="2800" dirty="0"/>
              <a:t>To specify the use of coal for a particular purpose.</a:t>
            </a:r>
          </a:p>
          <a:p>
            <a:pPr marL="342900" indent="-342900" algn="just">
              <a:buAutoNum type="arabicPeriod"/>
            </a:pPr>
            <a:r>
              <a:rPr lang="en-US" sz="2800" dirty="0"/>
              <a:t>To calculate the theoretical calorific value of coal.</a:t>
            </a:r>
          </a:p>
          <a:p>
            <a:pPr marL="342900" indent="-342900" algn="just">
              <a:buAutoNum type="arabicPeriod"/>
            </a:pPr>
            <a:r>
              <a:rPr lang="en-US" sz="2800" dirty="0"/>
              <a:t>To calculate the air requirement for complete combustion of coal and design the furnace fir box suitably.</a:t>
            </a:r>
          </a:p>
        </p:txBody>
      </p:sp>
    </p:spTree>
    <p:extLst>
      <p:ext uri="{BB962C8B-B14F-4D97-AF65-F5344CB8AC3E}">
        <p14:creationId xmlns:p14="http://schemas.microsoft.com/office/powerpoint/2010/main" val="3137729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72" t="17957" r="3872" b="41021"/>
          <a:stretch/>
        </p:blipFill>
        <p:spPr bwMode="auto">
          <a:xfrm>
            <a:off x="281101" y="533400"/>
            <a:ext cx="8786699" cy="293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553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66092"/>
            <a:ext cx="8153400" cy="6740307"/>
          </a:xfrm>
          <a:prstGeom prst="rect">
            <a:avLst/>
          </a:prstGeom>
        </p:spPr>
        <p:txBody>
          <a:bodyPr wrap="square">
            <a:spAutoFit/>
          </a:bodyPr>
          <a:lstStyle/>
          <a:p>
            <a:r>
              <a:rPr lang="en-US" dirty="0"/>
              <a:t>The </a:t>
            </a:r>
            <a:r>
              <a:rPr lang="en-US" b="1" dirty="0">
                <a:solidFill>
                  <a:srgbClr val="FF0000"/>
                </a:solidFill>
              </a:rPr>
              <a:t>significance</a:t>
            </a:r>
            <a:r>
              <a:rPr lang="en-US" dirty="0">
                <a:solidFill>
                  <a:srgbClr val="FF0000"/>
                </a:solidFill>
              </a:rPr>
              <a:t> </a:t>
            </a:r>
            <a:r>
              <a:rPr lang="en-US" dirty="0"/>
              <a:t>of various parameters of proximate coal analysis:</a:t>
            </a:r>
          </a:p>
          <a:p>
            <a:r>
              <a:rPr lang="en-US" b="1" dirty="0"/>
              <a:t>Moisture</a:t>
            </a:r>
            <a:r>
              <a:rPr lang="en-US" dirty="0"/>
              <a:t> :</a:t>
            </a:r>
          </a:p>
          <a:p>
            <a:r>
              <a:rPr lang="en-US" dirty="0"/>
              <a:t>Moisture increases transportation, handling, storage cost </a:t>
            </a:r>
          </a:p>
          <a:p>
            <a:r>
              <a:rPr lang="en-US" dirty="0"/>
              <a:t>Moisture decreases the heat content per kg of power plant coal</a:t>
            </a:r>
          </a:p>
          <a:p>
            <a:r>
              <a:rPr lang="en-US" dirty="0"/>
              <a:t>Moisture increases heat loss due to evaporation and superheating of vapor</a:t>
            </a:r>
          </a:p>
          <a:p>
            <a:r>
              <a:rPr lang="en-US" dirty="0"/>
              <a:t>Moisture helps in binding the fines</a:t>
            </a:r>
          </a:p>
          <a:p>
            <a:r>
              <a:rPr lang="en-US" dirty="0"/>
              <a:t>Moisture helps in radiation heat transfer</a:t>
            </a:r>
          </a:p>
          <a:p>
            <a:r>
              <a:rPr lang="en-US" b="1" dirty="0"/>
              <a:t>Volatile matter:</a:t>
            </a:r>
          </a:p>
          <a:p>
            <a:r>
              <a:rPr lang="en-US" dirty="0"/>
              <a:t>Volatile matter also contributes to the heating value of coal</a:t>
            </a:r>
          </a:p>
          <a:p>
            <a:r>
              <a:rPr lang="en-US" dirty="0"/>
              <a:t>Increase in percentage of volatile matter in coal proportionately increases flame length (smoky flame) and helps in easier ignition of coal</a:t>
            </a:r>
          </a:p>
          <a:p>
            <a:r>
              <a:rPr lang="en-US" dirty="0"/>
              <a:t>Sets of minimum limit of furnace height and volume</a:t>
            </a:r>
          </a:p>
          <a:p>
            <a:r>
              <a:rPr lang="en-US" dirty="0"/>
              <a:t>Influences secondary oil support</a:t>
            </a:r>
          </a:p>
          <a:p>
            <a:r>
              <a:rPr lang="en-US" b="1" dirty="0"/>
              <a:t>Ash:</a:t>
            </a:r>
          </a:p>
          <a:p>
            <a:r>
              <a:rPr lang="en-US" dirty="0"/>
              <a:t>Ash is an impurity which will not burn</a:t>
            </a:r>
          </a:p>
          <a:p>
            <a:r>
              <a:rPr lang="en-US" dirty="0"/>
              <a:t>Ash content is important in design of furnace grate, combustion volume, pollution control equipment (ESP) and Ash handling plant</a:t>
            </a:r>
          </a:p>
          <a:p>
            <a:r>
              <a:rPr lang="en-US" dirty="0"/>
              <a:t>Ash increases transportation, handling, storage cost</a:t>
            </a:r>
          </a:p>
          <a:p>
            <a:r>
              <a:rPr lang="en-US" dirty="0"/>
              <a:t>Ash affects combustion efficiency and boiler efficiency</a:t>
            </a:r>
          </a:p>
          <a:p>
            <a:r>
              <a:rPr lang="en-US" dirty="0"/>
              <a:t>Ash causes clinkering and slagging problems in boiler</a:t>
            </a:r>
          </a:p>
          <a:p>
            <a:r>
              <a:rPr lang="en-US" b="1" dirty="0"/>
              <a:t>Fix carbon:</a:t>
            </a:r>
          </a:p>
          <a:p>
            <a:r>
              <a:rPr lang="en-US" dirty="0"/>
              <a:t>Fix carbon acts as a main heat generator during burning. </a:t>
            </a:r>
          </a:p>
          <a:p>
            <a:pPr algn="just"/>
            <a:r>
              <a:rPr lang="en-US" dirty="0"/>
              <a:t>Fix carbon gives a rough estimate of heating value of coal</a:t>
            </a:r>
          </a:p>
          <a:p>
            <a:endParaRPr lang="en-US" dirty="0"/>
          </a:p>
        </p:txBody>
      </p:sp>
    </p:spTree>
    <p:extLst>
      <p:ext uri="{BB962C8B-B14F-4D97-AF65-F5344CB8AC3E}">
        <p14:creationId xmlns:p14="http://schemas.microsoft.com/office/powerpoint/2010/main" val="264436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51" b="38481"/>
          <a:stretch/>
        </p:blipFill>
        <p:spPr bwMode="auto">
          <a:xfrm>
            <a:off x="914400" y="533400"/>
            <a:ext cx="7654636" cy="296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9800" y="3733800"/>
            <a:ext cx="5181996" cy="954107"/>
          </a:xfrm>
          <a:prstGeom prst="rect">
            <a:avLst/>
          </a:prstGeom>
          <a:noFill/>
        </p:spPr>
        <p:txBody>
          <a:bodyPr wrap="none" rtlCol="0">
            <a:spAutoFit/>
          </a:bodyPr>
          <a:lstStyle/>
          <a:p>
            <a:r>
              <a:rPr lang="en-US" sz="2800" dirty="0"/>
              <a:t>%Moisture = </a:t>
            </a:r>
            <a:r>
              <a:rPr lang="en-US" sz="2800" u="sng" dirty="0"/>
              <a:t>Loss in weight</a:t>
            </a:r>
            <a:r>
              <a:rPr lang="en-US" sz="2800" dirty="0"/>
              <a:t>   x 100</a:t>
            </a:r>
          </a:p>
          <a:p>
            <a:r>
              <a:rPr lang="en-US" sz="2800" dirty="0"/>
              <a:t>                       Weight of Coal</a:t>
            </a:r>
          </a:p>
        </p:txBody>
      </p:sp>
    </p:spTree>
    <p:extLst>
      <p:ext uri="{BB962C8B-B14F-4D97-AF65-F5344CB8AC3E}">
        <p14:creationId xmlns:p14="http://schemas.microsoft.com/office/powerpoint/2010/main" val="3831629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28600" y="247650"/>
            <a:ext cx="86868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Ultimate Analysis of Coal"/>
          <p:cNvPicPr>
            <a:picLocks noChangeAspect="1" noChangeArrowheads="1"/>
          </p:cNvPicPr>
          <p:nvPr/>
        </p:nvPicPr>
        <p:blipFill rotWithShape="1">
          <a:blip r:embed="rId3">
            <a:extLst>
              <a:ext uri="{28A0092B-C50C-407E-A947-70E740481C1C}">
                <a14:useLocalDpi xmlns:a14="http://schemas.microsoft.com/office/drawing/2010/main" val="0"/>
              </a:ext>
            </a:extLst>
          </a:blip>
          <a:srcRect b="29228"/>
          <a:stretch/>
        </p:blipFill>
        <p:spPr bwMode="auto">
          <a:xfrm>
            <a:off x="914400" y="3400425"/>
            <a:ext cx="607695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27418" y="3551320"/>
            <a:ext cx="1468582" cy="3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484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0" t="15438" r="4288" b="7948"/>
          <a:stretch/>
        </p:blipFill>
        <p:spPr bwMode="auto">
          <a:xfrm>
            <a:off x="521056" y="914400"/>
            <a:ext cx="8165744" cy="50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19400" y="381000"/>
            <a:ext cx="3377207" cy="523220"/>
          </a:xfrm>
          <a:prstGeom prst="rect">
            <a:avLst/>
          </a:prstGeom>
          <a:noFill/>
        </p:spPr>
        <p:txBody>
          <a:bodyPr wrap="none" rtlCol="0">
            <a:spAutoFit/>
          </a:bodyPr>
          <a:lstStyle/>
          <a:p>
            <a:r>
              <a:rPr lang="en-US" sz="2800" b="1" dirty="0"/>
              <a:t>Classification of Fuels</a:t>
            </a:r>
          </a:p>
        </p:txBody>
      </p:sp>
    </p:spTree>
    <p:extLst>
      <p:ext uri="{BB962C8B-B14F-4D97-AF65-F5344CB8AC3E}">
        <p14:creationId xmlns:p14="http://schemas.microsoft.com/office/powerpoint/2010/main" val="1628714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981" b="21440"/>
          <a:stretch/>
        </p:blipFill>
        <p:spPr bwMode="auto">
          <a:xfrm>
            <a:off x="609600" y="533400"/>
            <a:ext cx="8077200" cy="76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85052" y="1307068"/>
            <a:ext cx="3358548" cy="369332"/>
          </a:xfrm>
          <a:prstGeom prst="rect">
            <a:avLst/>
          </a:prstGeom>
          <a:noFill/>
        </p:spPr>
        <p:txBody>
          <a:bodyPr wrap="none" rtlCol="0">
            <a:spAutoFit/>
          </a:bodyPr>
          <a:lstStyle/>
          <a:p>
            <a:r>
              <a:rPr lang="en-US" b="1" dirty="0"/>
              <a:t>%FC = 100 – (%M + %VM + %Ash)</a:t>
            </a:r>
          </a:p>
        </p:txBody>
      </p:sp>
      <p:sp>
        <p:nvSpPr>
          <p:cNvPr id="5" name="TextBox 4"/>
          <p:cNvSpPr txBox="1"/>
          <p:nvPr/>
        </p:nvSpPr>
        <p:spPr>
          <a:xfrm>
            <a:off x="381001" y="1828800"/>
            <a:ext cx="8534400" cy="2246769"/>
          </a:xfrm>
          <a:prstGeom prst="rect">
            <a:avLst/>
          </a:prstGeom>
          <a:noFill/>
        </p:spPr>
        <p:txBody>
          <a:bodyPr wrap="square" rtlCol="0">
            <a:spAutoFit/>
          </a:bodyPr>
          <a:lstStyle/>
          <a:p>
            <a:pPr algn="just"/>
            <a:r>
              <a:rPr lang="en-US" sz="2000" b="1" dirty="0"/>
              <a:t>Numerical:</a:t>
            </a:r>
          </a:p>
          <a:p>
            <a:pPr algn="just"/>
            <a:r>
              <a:rPr lang="en-US" sz="2000" dirty="0"/>
              <a:t>A sample of coal is analyzed as follows: Exactly 2.5 g was weighted into silica crucible. After heating for an hour at 110˚C, the residue weighed 2.415g. The crucible next was covered with a vented lid and strongly heated for exactly seven minutes at 950˚C. The residue weighed 1.528g. The crucible was then heated without the cover, until a constant weight was obtained. The last residue was found to weigh 0.245g. calculate the percentage result of above analysis.</a:t>
            </a:r>
          </a:p>
        </p:txBody>
      </p:sp>
    </p:spTree>
    <p:extLst>
      <p:ext uri="{BB962C8B-B14F-4D97-AF65-F5344CB8AC3E}">
        <p14:creationId xmlns:p14="http://schemas.microsoft.com/office/powerpoint/2010/main" val="352899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78" t="5948" r="3366" b="8979"/>
          <a:stretch/>
        </p:blipFill>
        <p:spPr bwMode="auto">
          <a:xfrm>
            <a:off x="533400" y="609600"/>
            <a:ext cx="8063052" cy="557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252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18" t="13528" r="16315" b="12446"/>
          <a:stretch/>
        </p:blipFill>
        <p:spPr bwMode="auto">
          <a:xfrm>
            <a:off x="990600" y="533400"/>
            <a:ext cx="7211292" cy="572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514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819" y="838200"/>
            <a:ext cx="8415381" cy="4524315"/>
          </a:xfrm>
          <a:prstGeom prst="rect">
            <a:avLst/>
          </a:prstGeom>
          <a:noFill/>
        </p:spPr>
        <p:txBody>
          <a:bodyPr wrap="none" rtlCol="0">
            <a:spAutoFit/>
          </a:bodyPr>
          <a:lstStyle/>
          <a:p>
            <a:r>
              <a:rPr lang="en-US" sz="2400" dirty="0" smtClean="0"/>
              <a:t>C   +   O</a:t>
            </a:r>
            <a:r>
              <a:rPr lang="en-US" sz="2400" baseline="-25000" dirty="0" smtClean="0"/>
              <a:t>2</a:t>
            </a:r>
            <a:r>
              <a:rPr lang="en-US" sz="2400" dirty="0" smtClean="0"/>
              <a:t>  </a:t>
            </a:r>
            <a:r>
              <a:rPr lang="en-US" sz="2400" dirty="0" smtClean="0">
                <a:sym typeface="Wingdings" panose="05000000000000000000" pitchFamily="2" charset="2"/>
              </a:rPr>
              <a:t>  CO</a:t>
            </a:r>
            <a:r>
              <a:rPr lang="en-US" sz="2400" baseline="-25000" dirty="0" smtClean="0">
                <a:sym typeface="Wingdings" panose="05000000000000000000" pitchFamily="2" charset="2"/>
              </a:rPr>
              <a:t>2</a:t>
            </a:r>
            <a:r>
              <a:rPr lang="en-US" sz="2400" dirty="0" smtClean="0">
                <a:sym typeface="Wingdings" panose="05000000000000000000" pitchFamily="2" charset="2"/>
              </a:rPr>
              <a:t>;                                                  </a:t>
            </a:r>
            <a:r>
              <a:rPr lang="en-US" sz="2400" dirty="0" smtClean="0">
                <a:solidFill>
                  <a:srgbClr val="3333CC"/>
                </a:solidFill>
                <a:sym typeface="Wingdings" panose="05000000000000000000" pitchFamily="2" charset="2"/>
              </a:rPr>
              <a:t>H</a:t>
            </a:r>
            <a:r>
              <a:rPr lang="en-US" sz="2400" baseline="-25000" dirty="0" smtClean="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   + ½ O</a:t>
            </a:r>
            <a:r>
              <a:rPr lang="en-US" sz="2400" baseline="-25000" dirty="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     H</a:t>
            </a:r>
            <a:r>
              <a:rPr lang="en-US" sz="2400" baseline="-25000" dirty="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O</a:t>
            </a:r>
          </a:p>
          <a:p>
            <a:pPr marL="342900" indent="-342900">
              <a:buAutoNum type="arabicParenBoth" startAt="12"/>
            </a:pPr>
            <a:r>
              <a:rPr lang="en-US" sz="2400" dirty="0" smtClean="0">
                <a:sym typeface="Wingdings" panose="05000000000000000000" pitchFamily="2" charset="2"/>
              </a:rPr>
              <a:t>                 (44)                                                 </a:t>
            </a:r>
            <a:r>
              <a:rPr lang="en-US" sz="2400" dirty="0" smtClean="0">
                <a:solidFill>
                  <a:srgbClr val="0070C0"/>
                </a:solidFill>
                <a:sym typeface="Wingdings" panose="05000000000000000000" pitchFamily="2" charset="2"/>
              </a:rPr>
              <a:t>(2)                         (18)</a:t>
            </a:r>
          </a:p>
          <a:p>
            <a:endParaRPr lang="en-US" sz="2400" dirty="0" smtClean="0">
              <a:sym typeface="Wingdings" panose="05000000000000000000" pitchFamily="2" charset="2"/>
            </a:endParaRPr>
          </a:p>
          <a:p>
            <a:r>
              <a:rPr lang="en-US" sz="2400" dirty="0" smtClean="0">
                <a:sym typeface="Wingdings" panose="05000000000000000000" pitchFamily="2" charset="2"/>
              </a:rPr>
              <a:t>2KOH   +   CO</a:t>
            </a:r>
            <a:r>
              <a:rPr lang="en-US" sz="2400" baseline="-25000" dirty="0" smtClean="0">
                <a:sym typeface="Wingdings" panose="05000000000000000000" pitchFamily="2" charset="2"/>
              </a:rPr>
              <a:t>2</a:t>
            </a:r>
            <a:r>
              <a:rPr lang="en-US" sz="2400" dirty="0" smtClean="0">
                <a:sym typeface="Wingdings" panose="05000000000000000000" pitchFamily="2" charset="2"/>
              </a:rPr>
              <a:t>    K</a:t>
            </a:r>
            <a:r>
              <a:rPr lang="en-US" sz="2400" baseline="-25000" dirty="0" smtClean="0">
                <a:sym typeface="Wingdings" panose="05000000000000000000" pitchFamily="2" charset="2"/>
              </a:rPr>
              <a:t>2</a:t>
            </a:r>
            <a:r>
              <a:rPr lang="en-US" sz="2400" dirty="0" smtClean="0">
                <a:sym typeface="Wingdings" panose="05000000000000000000" pitchFamily="2" charset="2"/>
              </a:rPr>
              <a:t>CO</a:t>
            </a:r>
            <a:r>
              <a:rPr lang="en-US" sz="2400" baseline="-25000" dirty="0" smtClean="0">
                <a:sym typeface="Wingdings" panose="05000000000000000000" pitchFamily="2" charset="2"/>
              </a:rPr>
              <a:t>3</a:t>
            </a:r>
            <a:r>
              <a:rPr lang="en-US" sz="2400" dirty="0" smtClean="0">
                <a:sym typeface="Wingdings" panose="05000000000000000000" pitchFamily="2" charset="2"/>
              </a:rPr>
              <a:t>  +   H</a:t>
            </a:r>
            <a:r>
              <a:rPr lang="en-US" sz="2400" baseline="-25000" dirty="0" smtClean="0">
                <a:sym typeface="Wingdings" panose="05000000000000000000" pitchFamily="2" charset="2"/>
              </a:rPr>
              <a:t>2</a:t>
            </a:r>
            <a:r>
              <a:rPr lang="en-US" sz="2400" dirty="0" smtClean="0">
                <a:sym typeface="Wingdings" panose="05000000000000000000" pitchFamily="2" charset="2"/>
              </a:rPr>
              <a:t>O;   </a:t>
            </a:r>
            <a:r>
              <a:rPr lang="en-US" sz="2400" dirty="0" smtClean="0">
                <a:solidFill>
                  <a:srgbClr val="0070C0"/>
                </a:solidFill>
                <a:sym typeface="Wingdings" panose="05000000000000000000" pitchFamily="2" charset="2"/>
              </a:rPr>
              <a:t>CaCl</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   + 7 H</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O      CaCl</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.7H</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O</a:t>
            </a:r>
          </a:p>
          <a:p>
            <a:endParaRPr lang="en-US" sz="2400" dirty="0">
              <a:sym typeface="Wingdings" panose="05000000000000000000" pitchFamily="2" charset="2"/>
            </a:endParaRPr>
          </a:p>
          <a:p>
            <a:r>
              <a:rPr lang="en-US" sz="2400" dirty="0" smtClean="0">
                <a:sym typeface="Wingdings" panose="05000000000000000000" pitchFamily="2" charset="2"/>
              </a:rPr>
              <a:t>So, %C = </a:t>
            </a:r>
            <a:r>
              <a:rPr lang="en-US" sz="2400" u="sng" dirty="0" smtClean="0">
                <a:sym typeface="Wingdings" panose="05000000000000000000" pitchFamily="2" charset="2"/>
              </a:rPr>
              <a:t>Increase in wt. of KOH tube x 12 x 100</a:t>
            </a:r>
          </a:p>
          <a:p>
            <a:r>
              <a:rPr lang="en-US" sz="2400" dirty="0">
                <a:sym typeface="Wingdings" panose="05000000000000000000" pitchFamily="2" charset="2"/>
              </a:rPr>
              <a:t> </a:t>
            </a:r>
            <a:r>
              <a:rPr lang="en-US" sz="2400" dirty="0" smtClean="0">
                <a:sym typeface="Wingdings" panose="05000000000000000000" pitchFamily="2" charset="2"/>
              </a:rPr>
              <a:t>                    Wt. of coal sample x 44</a:t>
            </a:r>
          </a:p>
          <a:p>
            <a:endParaRPr lang="en-US" sz="2400" dirty="0">
              <a:sym typeface="Wingdings" panose="05000000000000000000" pitchFamily="2" charset="2"/>
            </a:endParaRPr>
          </a:p>
          <a:p>
            <a:r>
              <a:rPr lang="en-US" sz="2400" dirty="0" smtClean="0">
                <a:solidFill>
                  <a:srgbClr val="0070C0"/>
                </a:solidFill>
                <a:sym typeface="Wingdings" panose="05000000000000000000" pitchFamily="2" charset="2"/>
              </a:rPr>
              <a:t>      %H = </a:t>
            </a:r>
            <a:r>
              <a:rPr lang="en-US" sz="2400" u="sng" dirty="0">
                <a:solidFill>
                  <a:srgbClr val="0070C0"/>
                </a:solidFill>
                <a:sym typeface="Wingdings" panose="05000000000000000000" pitchFamily="2" charset="2"/>
              </a:rPr>
              <a:t>Increase in wt. of </a:t>
            </a:r>
            <a:r>
              <a:rPr lang="en-US" sz="2400" u="sng" dirty="0" smtClean="0">
                <a:solidFill>
                  <a:srgbClr val="0070C0"/>
                </a:solidFill>
                <a:sym typeface="Wingdings" panose="05000000000000000000" pitchFamily="2" charset="2"/>
              </a:rPr>
              <a:t>CaCl</a:t>
            </a:r>
            <a:r>
              <a:rPr lang="en-US" sz="2400" baseline="-25000" dirty="0" smtClean="0">
                <a:sym typeface="Wingdings" panose="05000000000000000000" pitchFamily="2" charset="2"/>
              </a:rPr>
              <a:t>2</a:t>
            </a:r>
            <a:r>
              <a:rPr lang="en-US" sz="2400" u="sng" dirty="0" smtClean="0">
                <a:solidFill>
                  <a:srgbClr val="0070C0"/>
                </a:solidFill>
                <a:sym typeface="Wingdings" panose="05000000000000000000" pitchFamily="2" charset="2"/>
              </a:rPr>
              <a:t> tube </a:t>
            </a:r>
            <a:r>
              <a:rPr lang="en-US" sz="2400" u="sng" dirty="0">
                <a:solidFill>
                  <a:srgbClr val="0070C0"/>
                </a:solidFill>
                <a:sym typeface="Wingdings" panose="05000000000000000000" pitchFamily="2" charset="2"/>
              </a:rPr>
              <a:t>x </a:t>
            </a:r>
            <a:r>
              <a:rPr lang="en-US" sz="2400" u="sng" dirty="0" smtClean="0">
                <a:solidFill>
                  <a:srgbClr val="0070C0"/>
                </a:solidFill>
                <a:sym typeface="Wingdings" panose="05000000000000000000" pitchFamily="2" charset="2"/>
              </a:rPr>
              <a:t>2 </a:t>
            </a:r>
            <a:r>
              <a:rPr lang="en-US" sz="2400" u="sng" dirty="0">
                <a:solidFill>
                  <a:srgbClr val="0070C0"/>
                </a:solidFill>
                <a:sym typeface="Wingdings" panose="05000000000000000000" pitchFamily="2" charset="2"/>
              </a:rPr>
              <a:t>x 100</a:t>
            </a:r>
          </a:p>
          <a:p>
            <a:r>
              <a:rPr lang="en-US" sz="2400" dirty="0">
                <a:solidFill>
                  <a:srgbClr val="0070C0"/>
                </a:solidFill>
                <a:sym typeface="Wingdings" panose="05000000000000000000" pitchFamily="2" charset="2"/>
              </a:rPr>
              <a:t>                     Wt. of coal sample x </a:t>
            </a:r>
            <a:r>
              <a:rPr lang="en-US" sz="2400" dirty="0" smtClean="0">
                <a:solidFill>
                  <a:srgbClr val="0070C0"/>
                </a:solidFill>
                <a:sym typeface="Wingdings" panose="05000000000000000000" pitchFamily="2" charset="2"/>
              </a:rPr>
              <a:t>18</a:t>
            </a:r>
            <a:endParaRPr lang="en-US" sz="2400" dirty="0">
              <a:solidFill>
                <a:srgbClr val="0070C0"/>
              </a:solidFill>
              <a:sym typeface="Wingdings" panose="05000000000000000000" pitchFamily="2" charset="2"/>
            </a:endParaRPr>
          </a:p>
          <a:p>
            <a:endParaRPr lang="en-US" sz="2400" dirty="0">
              <a:sym typeface="Wingdings" panose="05000000000000000000" pitchFamily="2" charset="2"/>
            </a:endParaRPr>
          </a:p>
          <a:p>
            <a:pPr marL="342900" indent="-342900">
              <a:buAutoNum type="arabicParenBoth" startAt="12"/>
            </a:pPr>
            <a:endParaRPr lang="en-US" sz="2400" dirty="0"/>
          </a:p>
        </p:txBody>
      </p:sp>
    </p:spTree>
    <p:extLst>
      <p:ext uri="{BB962C8B-B14F-4D97-AF65-F5344CB8AC3E}">
        <p14:creationId xmlns:p14="http://schemas.microsoft.com/office/powerpoint/2010/main" val="1902096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71354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098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 Liberated ammonia is distilled over and absorbed in&#10;a known volume of standard solution of acid.&#10;• Unused acid is determ..."/>
          <p:cNvPicPr>
            <a:picLocks noChangeAspect="1" noChangeArrowheads="1"/>
          </p:cNvPicPr>
          <p:nvPr/>
        </p:nvPicPr>
        <p:blipFill rotWithShape="1">
          <a:blip r:embed="rId2">
            <a:extLst>
              <a:ext uri="{28A0092B-C50C-407E-A947-70E740481C1C}">
                <a14:useLocalDpi xmlns:a14="http://schemas.microsoft.com/office/drawing/2010/main" val="0"/>
              </a:ext>
            </a:extLst>
          </a:blip>
          <a:srcRect b="33455"/>
          <a:stretch/>
        </p:blipFill>
        <p:spPr bwMode="auto">
          <a:xfrm>
            <a:off x="838200" y="381000"/>
            <a:ext cx="7612044" cy="380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18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762000"/>
            <a:ext cx="831312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35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026616"/>
            <a:ext cx="8001000" cy="4524315"/>
          </a:xfrm>
          <a:prstGeom prst="rect">
            <a:avLst/>
          </a:prstGeom>
          <a:noFill/>
        </p:spPr>
        <p:txBody>
          <a:bodyPr wrap="square" rtlCol="0">
            <a:spAutoFit/>
          </a:bodyPr>
          <a:lstStyle/>
          <a:p>
            <a:pPr algn="just"/>
            <a:r>
              <a:rPr lang="en-US" sz="2400" b="1" dirty="0"/>
              <a:t>Determination of Sulphur: </a:t>
            </a:r>
          </a:p>
          <a:p>
            <a:pPr algn="just"/>
            <a:r>
              <a:rPr lang="en-US" sz="2400" dirty="0"/>
              <a:t>Take 10ml of distilled water in a bomb calorimeter. Burn the known weight of powdered and air dried coal sample in it. Collect the washings in a beaker and add barium chloride solution to it. Filter the precipitate of barium sulphate formed. Dry it and weigh it. Calculate the %S as-</a:t>
            </a:r>
          </a:p>
          <a:p>
            <a:pPr algn="just"/>
            <a:r>
              <a:rPr lang="en-US" sz="2400" dirty="0"/>
              <a:t>                                           </a:t>
            </a:r>
            <a:r>
              <a:rPr lang="en-US" dirty="0"/>
              <a:t>BaCl</a:t>
            </a:r>
            <a:r>
              <a:rPr lang="en-US" baseline="-25000" dirty="0"/>
              <a:t>2</a:t>
            </a:r>
          </a:p>
          <a:p>
            <a:pPr algn="just"/>
            <a:r>
              <a:rPr lang="en-US" sz="2400" dirty="0"/>
              <a:t>S </a:t>
            </a:r>
            <a:r>
              <a:rPr lang="en-US" sz="2400" dirty="0">
                <a:sym typeface="Wingdings" pitchFamily="2" charset="2"/>
              </a:rPr>
              <a:t>  SO</a:t>
            </a:r>
            <a:r>
              <a:rPr lang="en-US" sz="2400" baseline="-25000" dirty="0">
                <a:sym typeface="Wingdings" pitchFamily="2" charset="2"/>
              </a:rPr>
              <a:t>2</a:t>
            </a:r>
            <a:r>
              <a:rPr lang="en-US" sz="2400" dirty="0">
                <a:sym typeface="Wingdings" pitchFamily="2" charset="2"/>
              </a:rPr>
              <a:t>  SO</a:t>
            </a:r>
            <a:r>
              <a:rPr lang="en-US" sz="2400" baseline="-25000" dirty="0">
                <a:sym typeface="Wingdings" pitchFamily="2" charset="2"/>
              </a:rPr>
              <a:t>3</a:t>
            </a:r>
            <a:r>
              <a:rPr lang="en-US" sz="2400" dirty="0">
                <a:sym typeface="Wingdings" pitchFamily="2" charset="2"/>
              </a:rPr>
              <a:t>H</a:t>
            </a:r>
            <a:r>
              <a:rPr lang="en-US" sz="2400" baseline="-25000" dirty="0">
                <a:sym typeface="Wingdings" pitchFamily="2" charset="2"/>
              </a:rPr>
              <a:t>2</a:t>
            </a:r>
            <a:r>
              <a:rPr lang="en-US" sz="2400" dirty="0">
                <a:sym typeface="Wingdings" pitchFamily="2" charset="2"/>
              </a:rPr>
              <a:t>SO</a:t>
            </a:r>
            <a:r>
              <a:rPr lang="en-US" sz="2400" baseline="-25000" dirty="0">
                <a:sym typeface="Wingdings" pitchFamily="2" charset="2"/>
              </a:rPr>
              <a:t>4</a:t>
            </a:r>
            <a:r>
              <a:rPr lang="en-US" sz="2400" dirty="0">
                <a:sym typeface="Wingdings" pitchFamily="2" charset="2"/>
              </a:rPr>
              <a:t>  2HCl + BaSO</a:t>
            </a:r>
            <a:r>
              <a:rPr lang="en-US" sz="2400" baseline="-25000" dirty="0">
                <a:sym typeface="Wingdings" pitchFamily="2" charset="2"/>
              </a:rPr>
              <a:t>4</a:t>
            </a:r>
            <a:r>
              <a:rPr lang="en-US" sz="2400" dirty="0"/>
              <a:t> </a:t>
            </a:r>
          </a:p>
          <a:p>
            <a:pPr algn="just"/>
            <a:r>
              <a:rPr lang="en-US" sz="2400" dirty="0" smtClean="0"/>
              <a:t>32                                                            233</a:t>
            </a:r>
          </a:p>
          <a:p>
            <a:pPr algn="just"/>
            <a:endParaRPr lang="en-US" sz="2400" dirty="0"/>
          </a:p>
          <a:p>
            <a:pPr algn="just"/>
            <a:r>
              <a:rPr lang="en-US" sz="2400" dirty="0"/>
              <a:t>%S = </a:t>
            </a:r>
            <a:r>
              <a:rPr lang="en-US" sz="2400" u="sng" dirty="0"/>
              <a:t>Weight of BaSO</a:t>
            </a:r>
            <a:r>
              <a:rPr lang="en-US" sz="2400" u="sng" baseline="-25000" dirty="0"/>
              <a:t>4</a:t>
            </a:r>
            <a:r>
              <a:rPr lang="en-US" sz="2400" u="sng" dirty="0"/>
              <a:t> </a:t>
            </a:r>
            <a:r>
              <a:rPr lang="en-US" sz="2400" u="sng" dirty="0" err="1"/>
              <a:t>ppt</a:t>
            </a:r>
            <a:r>
              <a:rPr lang="en-US" sz="2400" dirty="0"/>
              <a:t>   x </a:t>
            </a:r>
            <a:r>
              <a:rPr lang="en-US" sz="2400" u="sng" dirty="0"/>
              <a:t>32 </a:t>
            </a:r>
            <a:r>
              <a:rPr lang="en-US" sz="2400" dirty="0"/>
              <a:t>x 100</a:t>
            </a:r>
          </a:p>
          <a:p>
            <a:pPr algn="just"/>
            <a:r>
              <a:rPr lang="en-US" sz="2400" dirty="0"/>
              <a:t>         Weight of coal sample    233</a:t>
            </a:r>
          </a:p>
        </p:txBody>
      </p:sp>
    </p:spTree>
    <p:extLst>
      <p:ext uri="{BB962C8B-B14F-4D97-AF65-F5344CB8AC3E}">
        <p14:creationId xmlns:p14="http://schemas.microsoft.com/office/powerpoint/2010/main" val="1863546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62000"/>
            <a:ext cx="7077075" cy="531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4315690" y="4921615"/>
            <a:ext cx="188925" cy="44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Tree>
    <p:extLst>
      <p:ext uri="{BB962C8B-B14F-4D97-AF65-F5344CB8AC3E}">
        <p14:creationId xmlns:p14="http://schemas.microsoft.com/office/powerpoint/2010/main" val="4133420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33400"/>
            <a:ext cx="8229600" cy="6124754"/>
          </a:xfrm>
          <a:prstGeom prst="rect">
            <a:avLst/>
          </a:prstGeom>
          <a:noFill/>
        </p:spPr>
        <p:txBody>
          <a:bodyPr wrap="square" rtlCol="0">
            <a:spAutoFit/>
          </a:bodyPr>
          <a:lstStyle/>
          <a:p>
            <a:pPr algn="just"/>
            <a:r>
              <a:rPr lang="en-US" sz="2800" b="1" dirty="0"/>
              <a:t>Numerical:</a:t>
            </a:r>
          </a:p>
          <a:p>
            <a:pPr algn="just"/>
            <a:r>
              <a:rPr lang="en-US" sz="2800" dirty="0"/>
              <a:t>1. 0.2g of coal sample is burnt. The gaseous products are absorbed in potash bulb and calcium chloride tube of known weight. The increase in weight of potash bulb and calcium chloride tube are 0.66gm and 0.08gm respectively. Calculate %C and %H. (Solution: C= 90%; H= 4.44%)</a:t>
            </a:r>
          </a:p>
          <a:p>
            <a:pPr algn="just"/>
            <a:endParaRPr lang="en-US" sz="2800" dirty="0"/>
          </a:p>
          <a:p>
            <a:pPr algn="just"/>
            <a:r>
              <a:rPr lang="en-US" sz="2800" dirty="0"/>
              <a:t>2. 3gm of coal was heated in Kjeldahl’s flask and ammonia formed was absorbed in 40ml of 0.5N acid. After absorption, the excess acid required18.5ml of 0.5N KOH for neutralization. 2.3gm of same coal sample gave 0.35gm BaSO</a:t>
            </a:r>
            <a:r>
              <a:rPr lang="en-US" sz="2800" baseline="-25000" dirty="0"/>
              <a:t>4</a:t>
            </a:r>
            <a:r>
              <a:rPr lang="en-US" sz="2800" dirty="0"/>
              <a:t> ppt. Calculate %N and %S. (N= 5.01%; S= 2.089%)</a:t>
            </a:r>
          </a:p>
        </p:txBody>
      </p:sp>
    </p:spTree>
    <p:extLst>
      <p:ext uri="{BB962C8B-B14F-4D97-AF65-F5344CB8AC3E}">
        <p14:creationId xmlns:p14="http://schemas.microsoft.com/office/powerpoint/2010/main" val="363453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607" r="38695" b="16370"/>
          <a:stretch/>
        </p:blipFill>
        <p:spPr bwMode="auto">
          <a:xfrm>
            <a:off x="644236" y="1004453"/>
            <a:ext cx="6366164" cy="444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38400" y="381000"/>
            <a:ext cx="4342599" cy="523220"/>
          </a:xfrm>
          <a:prstGeom prst="rect">
            <a:avLst/>
          </a:prstGeom>
          <a:noFill/>
        </p:spPr>
        <p:txBody>
          <a:bodyPr wrap="none" rtlCol="0">
            <a:spAutoFit/>
          </a:bodyPr>
          <a:lstStyle/>
          <a:p>
            <a:r>
              <a:rPr lang="en-US" sz="2800" b="1" dirty="0"/>
              <a:t>Characteristics of Good Fuel</a:t>
            </a:r>
          </a:p>
        </p:txBody>
      </p:sp>
    </p:spTree>
    <p:extLst>
      <p:ext uri="{BB962C8B-B14F-4D97-AF65-F5344CB8AC3E}">
        <p14:creationId xmlns:p14="http://schemas.microsoft.com/office/powerpoint/2010/main" val="1407821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084"/>
          <a:stretch/>
        </p:blipFill>
        <p:spPr bwMode="auto">
          <a:xfrm>
            <a:off x="319505" y="457200"/>
            <a:ext cx="859589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250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042"/>
          <a:stretch/>
        </p:blipFill>
        <p:spPr bwMode="auto">
          <a:xfrm>
            <a:off x="304800" y="1147764"/>
            <a:ext cx="8569790" cy="372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39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664"/>
          <a:stretch/>
        </p:blipFill>
        <p:spPr bwMode="auto">
          <a:xfrm>
            <a:off x="228600" y="838200"/>
            <a:ext cx="8648843" cy="4567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718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0" y="609600"/>
            <a:ext cx="1144865" cy="369332"/>
          </a:xfrm>
          <a:prstGeom prst="rect">
            <a:avLst/>
          </a:prstGeom>
          <a:noFill/>
        </p:spPr>
        <p:txBody>
          <a:bodyPr wrap="none" rtlCol="0">
            <a:spAutoFit/>
          </a:bodyPr>
          <a:lstStyle/>
          <a:p>
            <a:r>
              <a:rPr lang="en-IN" b="1" dirty="0" smtClean="0"/>
              <a:t>Bio-Diesel</a:t>
            </a:r>
            <a:endParaRPr lang="en-IN" b="1"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55" t="26003" r="4979" b="8340"/>
          <a:stretch/>
        </p:blipFill>
        <p:spPr bwMode="auto">
          <a:xfrm>
            <a:off x="902671" y="990600"/>
            <a:ext cx="7098329" cy="390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20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005" t="6239" b="12824"/>
          <a:stretch/>
        </p:blipFill>
        <p:spPr bwMode="auto">
          <a:xfrm>
            <a:off x="364089" y="838200"/>
            <a:ext cx="3494403"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6" t="7354" r="6164" b="9118"/>
          <a:stretch/>
        </p:blipFill>
        <p:spPr bwMode="auto">
          <a:xfrm>
            <a:off x="4220876" y="1295400"/>
            <a:ext cx="449969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620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66" t="17130" r="3616" b="29753"/>
          <a:stretch/>
        </p:blipFill>
        <p:spPr bwMode="auto">
          <a:xfrm>
            <a:off x="1371600" y="481818"/>
            <a:ext cx="6176299" cy="264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2" y="3414712"/>
            <a:ext cx="5481638" cy="271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05400" y="6172200"/>
            <a:ext cx="1124026" cy="369332"/>
          </a:xfrm>
          <a:prstGeom prst="rect">
            <a:avLst/>
          </a:prstGeom>
          <a:noFill/>
        </p:spPr>
        <p:txBody>
          <a:bodyPr wrap="none" rtlCol="0">
            <a:spAutoFit/>
          </a:bodyPr>
          <a:lstStyle/>
          <a:p>
            <a:r>
              <a:rPr lang="en-IN" dirty="0" smtClean="0"/>
              <a:t>Bio-Diesel</a:t>
            </a:r>
            <a:endParaRPr lang="en-IN" dirty="0"/>
          </a:p>
        </p:txBody>
      </p:sp>
    </p:spTree>
    <p:extLst>
      <p:ext uri="{BB962C8B-B14F-4D97-AF65-F5344CB8AC3E}">
        <p14:creationId xmlns:p14="http://schemas.microsoft.com/office/powerpoint/2010/main" val="2909879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57" r="57733" b="27330"/>
          <a:stretch/>
        </p:blipFill>
        <p:spPr bwMode="auto">
          <a:xfrm>
            <a:off x="457200" y="533400"/>
            <a:ext cx="253365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64" t="8173" r="2434" b="13129"/>
          <a:stretch/>
        </p:blipFill>
        <p:spPr bwMode="auto">
          <a:xfrm>
            <a:off x="3276600" y="1143000"/>
            <a:ext cx="5257800" cy="330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953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86" t="4725" r="10224" b="12959"/>
          <a:stretch/>
        </p:blipFill>
        <p:spPr bwMode="auto">
          <a:xfrm>
            <a:off x="185057" y="228600"/>
            <a:ext cx="5072743" cy="35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21" t="23779" r="55046" b="9354"/>
          <a:stretch/>
        </p:blipFill>
        <p:spPr bwMode="auto">
          <a:xfrm>
            <a:off x="5257800" y="2359178"/>
            <a:ext cx="3451303" cy="411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17" t="4124" r="8643" b="34461"/>
          <a:stretch/>
        </p:blipFill>
        <p:spPr bwMode="auto">
          <a:xfrm>
            <a:off x="379707" y="4191000"/>
            <a:ext cx="4640435" cy="246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047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12" r="3372" b="27838"/>
          <a:stretch/>
        </p:blipFill>
        <p:spPr bwMode="auto">
          <a:xfrm>
            <a:off x="304799" y="152399"/>
            <a:ext cx="5841013" cy="297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18" b="15644"/>
          <a:stretch/>
        </p:blipFill>
        <p:spPr bwMode="auto">
          <a:xfrm>
            <a:off x="3038124" y="3124201"/>
            <a:ext cx="600427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16" t="34142" r="44580" b="16612"/>
          <a:stretch/>
        </p:blipFill>
        <p:spPr bwMode="auto">
          <a:xfrm>
            <a:off x="304800" y="4179279"/>
            <a:ext cx="2919046" cy="245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3886200"/>
            <a:ext cx="1391728" cy="369332"/>
          </a:xfrm>
          <a:prstGeom prst="rect">
            <a:avLst/>
          </a:prstGeom>
          <a:noFill/>
        </p:spPr>
        <p:txBody>
          <a:bodyPr wrap="none" rtlCol="0">
            <a:spAutoFit/>
          </a:bodyPr>
          <a:lstStyle/>
          <a:p>
            <a:r>
              <a:rPr lang="en-IN" b="1" dirty="0" smtClean="0"/>
              <a:t>Major Issues</a:t>
            </a:r>
            <a:endParaRPr lang="en-IN" b="1" dirty="0"/>
          </a:p>
        </p:txBody>
      </p:sp>
    </p:spTree>
    <p:extLst>
      <p:ext uri="{BB962C8B-B14F-4D97-AF65-F5344CB8AC3E}">
        <p14:creationId xmlns:p14="http://schemas.microsoft.com/office/powerpoint/2010/main" val="1673903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225" r="10102" b="35646"/>
          <a:stretch/>
        </p:blipFill>
        <p:spPr bwMode="auto">
          <a:xfrm>
            <a:off x="374374" y="755540"/>
            <a:ext cx="6713220" cy="241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304800"/>
            <a:ext cx="1915974" cy="523220"/>
          </a:xfrm>
          <a:prstGeom prst="rect">
            <a:avLst/>
          </a:prstGeom>
          <a:noFill/>
        </p:spPr>
        <p:txBody>
          <a:bodyPr wrap="none" rtlCol="0">
            <a:spAutoFit/>
          </a:bodyPr>
          <a:lstStyle/>
          <a:p>
            <a:r>
              <a:rPr lang="en-IN" sz="2800" b="1" dirty="0" smtClean="0"/>
              <a:t>Advantages</a:t>
            </a:r>
            <a:endParaRPr lang="en-IN" sz="2800" b="1" dirty="0"/>
          </a:p>
        </p:txBody>
      </p:sp>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073" r="18798" b="42882"/>
          <a:stretch/>
        </p:blipFill>
        <p:spPr bwMode="auto">
          <a:xfrm>
            <a:off x="2895600" y="3733800"/>
            <a:ext cx="5692588" cy="205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81600" y="3276600"/>
            <a:ext cx="2332754" cy="523220"/>
          </a:xfrm>
          <a:prstGeom prst="rect">
            <a:avLst/>
          </a:prstGeom>
          <a:noFill/>
        </p:spPr>
        <p:txBody>
          <a:bodyPr wrap="none" rtlCol="0">
            <a:spAutoFit/>
          </a:bodyPr>
          <a:lstStyle/>
          <a:p>
            <a:r>
              <a:rPr lang="en-IN" sz="2800" b="1" dirty="0" smtClean="0"/>
              <a:t>Disadvantages</a:t>
            </a:r>
            <a:endParaRPr lang="en-IN" sz="2800" b="1" dirty="0"/>
          </a:p>
        </p:txBody>
      </p:sp>
    </p:spTree>
    <p:extLst>
      <p:ext uri="{BB962C8B-B14F-4D97-AF65-F5344CB8AC3E}">
        <p14:creationId xmlns:p14="http://schemas.microsoft.com/office/powerpoint/2010/main" val="97424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02" t="16879" r="23449" b="12053"/>
          <a:stretch/>
        </p:blipFill>
        <p:spPr bwMode="auto">
          <a:xfrm>
            <a:off x="1048265" y="889686"/>
            <a:ext cx="6504709" cy="492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25767" y="304800"/>
            <a:ext cx="2617833" cy="584775"/>
          </a:xfrm>
          <a:prstGeom prst="rect">
            <a:avLst/>
          </a:prstGeom>
          <a:noFill/>
        </p:spPr>
        <p:txBody>
          <a:bodyPr wrap="none" rtlCol="0">
            <a:spAutoFit/>
          </a:bodyPr>
          <a:lstStyle/>
          <a:p>
            <a:r>
              <a:rPr lang="en-US" sz="3200" b="1" dirty="0"/>
              <a:t>Calorific Value</a:t>
            </a:r>
          </a:p>
        </p:txBody>
      </p:sp>
    </p:spTree>
    <p:extLst>
      <p:ext uri="{BB962C8B-B14F-4D97-AF65-F5344CB8AC3E}">
        <p14:creationId xmlns:p14="http://schemas.microsoft.com/office/powerpoint/2010/main" val="434030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200" r="6055" b="13946"/>
          <a:stretch/>
        </p:blipFill>
        <p:spPr bwMode="auto">
          <a:xfrm>
            <a:off x="228600" y="228600"/>
            <a:ext cx="5266851" cy="327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301" r="2422" b="20646"/>
          <a:stretch/>
        </p:blipFill>
        <p:spPr bwMode="auto">
          <a:xfrm>
            <a:off x="184696" y="3505200"/>
            <a:ext cx="591130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55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977" r="34176" b="14900"/>
          <a:stretch/>
        </p:blipFill>
        <p:spPr bwMode="auto">
          <a:xfrm>
            <a:off x="482600" y="1219200"/>
            <a:ext cx="6299200" cy="438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381000"/>
            <a:ext cx="8382000" cy="954107"/>
          </a:xfrm>
          <a:prstGeom prst="rect">
            <a:avLst/>
          </a:prstGeom>
          <a:noFill/>
        </p:spPr>
        <p:txBody>
          <a:bodyPr wrap="square" rtlCol="0">
            <a:spAutoFit/>
          </a:bodyPr>
          <a:lstStyle/>
          <a:p>
            <a:r>
              <a:rPr lang="en-US" sz="2800" b="1" dirty="0"/>
              <a:t>Theoretical calculation of Calorific value using Dulong’s Formula</a:t>
            </a:r>
          </a:p>
        </p:txBody>
      </p:sp>
      <p:sp>
        <p:nvSpPr>
          <p:cNvPr id="3" name="TextBox 2"/>
          <p:cNvSpPr txBox="1"/>
          <p:nvPr/>
        </p:nvSpPr>
        <p:spPr>
          <a:xfrm>
            <a:off x="838200" y="5715000"/>
            <a:ext cx="3096104" cy="369332"/>
          </a:xfrm>
          <a:prstGeom prst="rect">
            <a:avLst/>
          </a:prstGeom>
          <a:noFill/>
        </p:spPr>
        <p:txBody>
          <a:bodyPr wrap="none" rtlCol="0">
            <a:spAutoFit/>
          </a:bodyPr>
          <a:lstStyle/>
          <a:p>
            <a:r>
              <a:rPr lang="en-IN" b="1" dirty="0" smtClean="0"/>
              <a:t>LCV= HCV- 0.09H x 587 kcal/kg</a:t>
            </a:r>
            <a:endParaRPr lang="en-IN" b="1" dirty="0"/>
          </a:p>
        </p:txBody>
      </p:sp>
    </p:spTree>
    <p:extLst>
      <p:ext uri="{BB962C8B-B14F-4D97-AF65-F5344CB8AC3E}">
        <p14:creationId xmlns:p14="http://schemas.microsoft.com/office/powerpoint/2010/main" val="613965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61" t="17682" r="11676" b="6478"/>
          <a:stretch/>
        </p:blipFill>
        <p:spPr bwMode="auto">
          <a:xfrm>
            <a:off x="1066800" y="914400"/>
            <a:ext cx="6992076"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19400" y="381000"/>
            <a:ext cx="3568028" cy="523220"/>
          </a:xfrm>
          <a:prstGeom prst="rect">
            <a:avLst/>
          </a:prstGeom>
          <a:noFill/>
        </p:spPr>
        <p:txBody>
          <a:bodyPr wrap="none" rtlCol="0">
            <a:spAutoFit/>
          </a:bodyPr>
          <a:lstStyle/>
          <a:p>
            <a:r>
              <a:rPr lang="en-US" sz="2800" b="1" dirty="0"/>
              <a:t>Units of Calorific Value</a:t>
            </a:r>
          </a:p>
        </p:txBody>
      </p:sp>
    </p:spTree>
    <p:extLst>
      <p:ext uri="{BB962C8B-B14F-4D97-AF65-F5344CB8AC3E}">
        <p14:creationId xmlns:p14="http://schemas.microsoft.com/office/powerpoint/2010/main" val="2352826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381000"/>
            <a:ext cx="8229600" cy="6370975"/>
          </a:xfrm>
          <a:prstGeom prst="rect">
            <a:avLst/>
          </a:prstGeom>
          <a:noFill/>
        </p:spPr>
        <p:txBody>
          <a:bodyPr wrap="square" rtlCol="0">
            <a:spAutoFit/>
          </a:bodyPr>
          <a:lstStyle/>
          <a:p>
            <a:pPr algn="just"/>
            <a:r>
              <a:rPr lang="en-US" sz="2400" dirty="0"/>
              <a:t>The Calorie, a unit of heat may be defined as, the heat required to raise the temperature of </a:t>
            </a:r>
            <a:r>
              <a:rPr lang="en-US" sz="2400" dirty="0">
                <a:solidFill>
                  <a:srgbClr val="FF0000"/>
                </a:solidFill>
              </a:rPr>
              <a:t>1kg of water from 15</a:t>
            </a:r>
            <a:r>
              <a:rPr lang="en-US" sz="2400" baseline="30000" dirty="0">
                <a:solidFill>
                  <a:srgbClr val="FF0000"/>
                </a:solidFill>
              </a:rPr>
              <a:t>o</a:t>
            </a:r>
            <a:r>
              <a:rPr lang="en-US" sz="2400" dirty="0">
                <a:solidFill>
                  <a:srgbClr val="FF0000"/>
                </a:solidFill>
              </a:rPr>
              <a:t>C to 16</a:t>
            </a:r>
            <a:r>
              <a:rPr lang="en-US" sz="2400" baseline="30000" dirty="0">
                <a:solidFill>
                  <a:srgbClr val="FF0000"/>
                </a:solidFill>
              </a:rPr>
              <a:t>o</a:t>
            </a:r>
            <a:r>
              <a:rPr lang="en-US" sz="2400" dirty="0">
                <a:solidFill>
                  <a:srgbClr val="FF0000"/>
                </a:solidFill>
              </a:rPr>
              <a:t>C</a:t>
            </a:r>
            <a:r>
              <a:rPr lang="en-US" sz="2400" dirty="0"/>
              <a:t>.</a:t>
            </a:r>
          </a:p>
          <a:p>
            <a:pPr algn="just"/>
            <a:endParaRPr lang="en-US" sz="2400" dirty="0"/>
          </a:p>
          <a:p>
            <a:pPr algn="just"/>
            <a:r>
              <a:rPr lang="en-US" sz="2400" dirty="0"/>
              <a:t>A British Thermal Unit may be defined as, the heat required to raise the temperature of </a:t>
            </a:r>
            <a:r>
              <a:rPr lang="en-US" sz="2400" dirty="0">
                <a:solidFill>
                  <a:srgbClr val="FF0000"/>
                </a:solidFill>
              </a:rPr>
              <a:t>one pound of water from 60</a:t>
            </a:r>
            <a:r>
              <a:rPr lang="en-US" sz="2400" baseline="30000" dirty="0">
                <a:solidFill>
                  <a:srgbClr val="FF0000"/>
                </a:solidFill>
              </a:rPr>
              <a:t>o</a:t>
            </a:r>
            <a:r>
              <a:rPr lang="en-US" sz="2400" dirty="0">
                <a:solidFill>
                  <a:srgbClr val="FF0000"/>
                </a:solidFill>
              </a:rPr>
              <a:t>F to 61</a:t>
            </a:r>
            <a:r>
              <a:rPr lang="en-US" sz="2400" baseline="30000" dirty="0">
                <a:solidFill>
                  <a:srgbClr val="FF0000"/>
                </a:solidFill>
              </a:rPr>
              <a:t>o</a:t>
            </a:r>
            <a:r>
              <a:rPr lang="en-US" sz="2400" dirty="0">
                <a:solidFill>
                  <a:srgbClr val="FF0000"/>
                </a:solidFill>
              </a:rPr>
              <a:t>F</a:t>
            </a:r>
            <a:r>
              <a:rPr lang="en-US" sz="2400" dirty="0"/>
              <a:t>.</a:t>
            </a:r>
          </a:p>
          <a:p>
            <a:pPr algn="just"/>
            <a:endParaRPr lang="en-US" sz="2400" dirty="0"/>
          </a:p>
          <a:p>
            <a:pPr algn="just"/>
            <a:r>
              <a:rPr lang="en-US" sz="2400" dirty="0"/>
              <a:t>1BTU = 2.252Kcal = 2252cal</a:t>
            </a:r>
          </a:p>
          <a:p>
            <a:pPr algn="just"/>
            <a:r>
              <a:rPr lang="en-US" sz="2400" dirty="0"/>
              <a:t>1kcal = 1000cal</a:t>
            </a:r>
          </a:p>
          <a:p>
            <a:pPr algn="just"/>
            <a:r>
              <a:rPr lang="en-US" sz="2400" dirty="0"/>
              <a:t>1kcal = 3.968BTU</a:t>
            </a:r>
          </a:p>
          <a:p>
            <a:pPr algn="just"/>
            <a:endParaRPr lang="en-US" sz="2400" dirty="0"/>
          </a:p>
          <a:p>
            <a:pPr algn="just"/>
            <a:r>
              <a:rPr lang="en-US" sz="2400" dirty="0"/>
              <a:t>Centigrade Heat unit is the heat required to raise the temperature of </a:t>
            </a:r>
            <a:r>
              <a:rPr lang="en-US" sz="2400" dirty="0">
                <a:solidFill>
                  <a:srgbClr val="FF0000"/>
                </a:solidFill>
              </a:rPr>
              <a:t>1pound water through 1 degree centigrade</a:t>
            </a:r>
            <a:r>
              <a:rPr lang="en-US" sz="2400" dirty="0"/>
              <a:t>.</a:t>
            </a:r>
          </a:p>
          <a:p>
            <a:pPr algn="just"/>
            <a:endParaRPr lang="en-US" sz="2400" dirty="0"/>
          </a:p>
          <a:p>
            <a:pPr algn="just"/>
            <a:r>
              <a:rPr lang="en-US" sz="2400" dirty="0"/>
              <a:t>1kcal = 2.2CHU = 3.968BTU</a:t>
            </a:r>
          </a:p>
          <a:p>
            <a:pPr algn="just"/>
            <a:r>
              <a:rPr lang="en-US" sz="2400" dirty="0"/>
              <a:t>1kcal/kg = 1.8BTU/</a:t>
            </a:r>
            <a:r>
              <a:rPr lang="en-US" sz="2400" dirty="0" err="1"/>
              <a:t>lb</a:t>
            </a:r>
            <a:endParaRPr lang="en-US" sz="2400" dirty="0"/>
          </a:p>
          <a:p>
            <a:pPr algn="just"/>
            <a:r>
              <a:rPr lang="en-US" sz="2400" dirty="0"/>
              <a:t>1kcal/m</a:t>
            </a:r>
            <a:r>
              <a:rPr lang="en-US" sz="2400" baseline="30000" dirty="0"/>
              <a:t>3</a:t>
            </a:r>
            <a:r>
              <a:rPr lang="en-US" sz="2400" dirty="0"/>
              <a:t> = 0.1077BTU/ft</a:t>
            </a:r>
            <a:r>
              <a:rPr lang="en-US" sz="2400" baseline="30000" dirty="0"/>
              <a:t>3</a:t>
            </a:r>
          </a:p>
          <a:p>
            <a:pPr algn="just"/>
            <a:r>
              <a:rPr lang="en-US" sz="2400" dirty="0"/>
              <a:t>1BTU/ft</a:t>
            </a:r>
            <a:r>
              <a:rPr lang="en-US" sz="2400" baseline="30000" dirty="0"/>
              <a:t>3</a:t>
            </a:r>
            <a:r>
              <a:rPr lang="en-US" sz="2400" dirty="0"/>
              <a:t> = 9.3kcal/m</a:t>
            </a:r>
            <a:r>
              <a:rPr lang="en-US" sz="2400" baseline="30000" dirty="0"/>
              <a:t>3</a:t>
            </a:r>
          </a:p>
        </p:txBody>
      </p:sp>
    </p:spTree>
    <p:extLst>
      <p:ext uri="{BB962C8B-B14F-4D97-AF65-F5344CB8AC3E}">
        <p14:creationId xmlns:p14="http://schemas.microsoft.com/office/powerpoint/2010/main" val="538241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96669"/>
            <a:ext cx="8305800" cy="1477328"/>
          </a:xfrm>
          <a:prstGeom prst="rect">
            <a:avLst/>
          </a:prstGeom>
          <a:noFill/>
        </p:spPr>
        <p:txBody>
          <a:bodyPr wrap="square" rtlCol="0">
            <a:spAutoFit/>
          </a:bodyPr>
          <a:lstStyle/>
          <a:p>
            <a:pPr algn="just"/>
            <a:r>
              <a:rPr lang="en-US" b="1" dirty="0"/>
              <a:t>Numerical:</a:t>
            </a:r>
          </a:p>
          <a:p>
            <a:pPr algn="just"/>
            <a:endParaRPr lang="en-US" b="1" dirty="0"/>
          </a:p>
          <a:p>
            <a:pPr marL="342900" indent="-342900" algn="just">
              <a:buAutoNum type="arabicPeriod"/>
            </a:pPr>
            <a:r>
              <a:rPr lang="en-US" dirty="0"/>
              <a:t>Convert 450cal/gm into- a. kcal/kg   b. BTU/</a:t>
            </a:r>
            <a:r>
              <a:rPr lang="en-US" dirty="0" err="1"/>
              <a:t>lb</a:t>
            </a:r>
            <a:r>
              <a:rPr lang="en-US" dirty="0"/>
              <a:t>    c. kcal/m</a:t>
            </a:r>
            <a:r>
              <a:rPr lang="en-US" baseline="30000" dirty="0"/>
              <a:t>3</a:t>
            </a:r>
            <a:r>
              <a:rPr lang="en-US" dirty="0"/>
              <a:t>   d. BTU/ft</a:t>
            </a:r>
            <a:r>
              <a:rPr lang="en-US" baseline="30000" dirty="0"/>
              <a:t>3</a:t>
            </a:r>
            <a:r>
              <a:rPr lang="en-US" dirty="0"/>
              <a:t>   e. CHU/lb.</a:t>
            </a:r>
          </a:p>
          <a:p>
            <a:pPr algn="just"/>
            <a:r>
              <a:rPr lang="en-US" dirty="0"/>
              <a:t>Solution: a. 450kcal/kg     b. 810BTU/</a:t>
            </a:r>
            <a:r>
              <a:rPr lang="en-US" dirty="0" err="1"/>
              <a:t>lb</a:t>
            </a:r>
            <a:r>
              <a:rPr lang="en-US" dirty="0"/>
              <a:t>    c.      d.         e. 449.09CHU/</a:t>
            </a:r>
            <a:r>
              <a:rPr lang="en-US" dirty="0" err="1"/>
              <a:t>lb</a:t>
            </a:r>
            <a:r>
              <a:rPr lang="en-US" dirty="0"/>
              <a:t>   </a:t>
            </a:r>
          </a:p>
          <a:p>
            <a:pPr algn="just"/>
            <a:endParaRPr lang="en-US" dirty="0"/>
          </a:p>
        </p:txBody>
      </p:sp>
      <p:sp>
        <p:nvSpPr>
          <p:cNvPr id="7" name="Content Placeholder 2"/>
          <p:cNvSpPr txBox="1">
            <a:spLocks/>
          </p:cNvSpPr>
          <p:nvPr/>
        </p:nvSpPr>
        <p:spPr>
          <a:xfrm>
            <a:off x="685800" y="1858962"/>
            <a:ext cx="7080700" cy="12258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80000"/>
              </a:lnSpc>
              <a:buNone/>
            </a:pPr>
            <a:r>
              <a:rPr lang="en-US" altLang="en-US" sz="2000" dirty="0" smtClean="0">
                <a:latin typeface="Times New Roman" pitchFamily="18" charset="0"/>
                <a:cs typeface="Times New Roman" pitchFamily="18" charset="0"/>
              </a:rPr>
              <a:t>2. Calculate the gross and net calorific values of a coal sample having the following composition  C = 80%; H = 7%;O = 3%; S = 3.5%; N = 2.5% and ash 4.4%</a:t>
            </a:r>
          </a:p>
          <a:p>
            <a:pPr algn="just"/>
            <a:endParaRPr lang="en-IN" altLang="en-US" sz="2000" dirty="0" smtClean="0">
              <a:latin typeface="Times New Roman" pitchFamily="18" charset="0"/>
              <a:cs typeface="Times New Roman" pitchFamily="18" charset="0"/>
            </a:endParaRPr>
          </a:p>
        </p:txBody>
      </p:sp>
      <p:sp>
        <p:nvSpPr>
          <p:cNvPr id="8" name="Metin kutusu 1"/>
          <p:cNvSpPr txBox="1">
            <a:spLocks noChangeArrowheads="1"/>
          </p:cNvSpPr>
          <p:nvPr/>
        </p:nvSpPr>
        <p:spPr bwMode="auto">
          <a:xfrm>
            <a:off x="914400" y="2743200"/>
            <a:ext cx="7391400"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itchFamily="34" charset="0"/>
                <a:cs typeface="Arial" charset="0"/>
              </a:defRPr>
            </a:lvl1pPr>
            <a:lvl2pPr marL="742950" indent="-285750">
              <a:defRPr>
                <a:solidFill>
                  <a:schemeClr val="tx1"/>
                </a:solidFill>
                <a:latin typeface="Verdana" pitchFamily="34" charset="0"/>
                <a:cs typeface="Arial" charset="0"/>
              </a:defRPr>
            </a:lvl2pPr>
            <a:lvl3pPr marL="1143000" indent="-228600">
              <a:defRPr>
                <a:solidFill>
                  <a:schemeClr val="tx1"/>
                </a:solidFill>
                <a:latin typeface="Verdana" pitchFamily="34" charset="0"/>
                <a:cs typeface="Arial" charset="0"/>
              </a:defRPr>
            </a:lvl3pPr>
            <a:lvl4pPr marL="1600200" indent="-228600">
              <a:defRPr>
                <a:solidFill>
                  <a:schemeClr val="tx1"/>
                </a:solidFill>
                <a:latin typeface="Verdana" pitchFamily="34" charset="0"/>
                <a:cs typeface="Arial" charset="0"/>
              </a:defRPr>
            </a:lvl4pPr>
            <a:lvl5pPr marL="2057400" indent="-22860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lnSpc>
                <a:spcPct val="80000"/>
              </a:lnSpc>
            </a:pPr>
            <a:r>
              <a:rPr lang="en-US" altLang="en-US" sz="2000" dirty="0">
                <a:latin typeface="Times New Roman" pitchFamily="18" charset="0"/>
                <a:cs typeface="Times New Roman" pitchFamily="18" charset="0"/>
              </a:rPr>
              <a:t>Solution</a:t>
            </a:r>
          </a:p>
          <a:p>
            <a:pPr eaLnBrk="1" hangingPunct="1">
              <a:lnSpc>
                <a:spcPct val="80000"/>
              </a:lnSpc>
            </a:pPr>
            <a:r>
              <a:rPr lang="en-US" altLang="en-US" sz="2000" dirty="0">
                <a:latin typeface="Times New Roman" pitchFamily="18" charset="0"/>
                <a:cs typeface="Times New Roman" pitchFamily="18" charset="0"/>
              </a:rPr>
              <a:t>(I)  G.C.V = 1/100[8080*%C+34500(%H - </a:t>
            </a:r>
            <a:r>
              <a:rPr lang="en-US" altLang="en-US" sz="2000" dirty="0" smtClean="0">
                <a:latin typeface="Times New Roman" pitchFamily="18" charset="0"/>
                <a:cs typeface="Times New Roman" pitchFamily="18" charset="0"/>
              </a:rPr>
              <a:t>O/8</a:t>
            </a:r>
            <a:r>
              <a:rPr lang="en-US" altLang="en-US" sz="2000" dirty="0">
                <a:latin typeface="Times New Roman" pitchFamily="18" charset="0"/>
                <a:cs typeface="Times New Roman" pitchFamily="18" charset="0"/>
              </a:rPr>
              <a:t>)+2240*%S] </a:t>
            </a:r>
            <a:r>
              <a:rPr lang="en-US" altLang="en-US" sz="2000" dirty="0" smtClean="0">
                <a:latin typeface="Times New Roman" pitchFamily="18" charset="0"/>
                <a:cs typeface="Times New Roman" pitchFamily="18" charset="0"/>
              </a:rPr>
              <a:t>kcal/kg</a:t>
            </a:r>
            <a:endParaRPr lang="en-US" altLang="en-US" sz="2000" dirty="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 </a:t>
            </a:r>
            <a:r>
              <a:rPr lang="en-US" altLang="en-US" sz="2000" dirty="0">
                <a:latin typeface="Times New Roman" pitchFamily="18" charset="0"/>
                <a:cs typeface="Times New Roman" pitchFamily="18" charset="0"/>
              </a:rPr>
              <a:t>1/100[8080*80+34500(7 - 3/8)+2240*3.5] kcal/kg</a:t>
            </a: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dirty="0">
                <a:latin typeface="Times New Roman" pitchFamily="18" charset="0"/>
                <a:cs typeface="Times New Roman" pitchFamily="18" charset="0"/>
              </a:rPr>
              <a:t>= 8828.0 kcal/kg</a:t>
            </a:r>
            <a:endParaRPr lang="pt-BR" altLang="en-US" sz="2000" dirty="0">
              <a:latin typeface="Times New Roman" pitchFamily="18" charset="0"/>
              <a:cs typeface="Times New Roman" pitchFamily="18" charset="0"/>
            </a:endParaRPr>
          </a:p>
          <a:p>
            <a:pPr eaLnBrk="1" hangingPunct="1">
              <a:lnSpc>
                <a:spcPct val="80000"/>
              </a:lnSpc>
            </a:pPr>
            <a:endParaRPr lang="pt-BR" altLang="en-US" sz="2000" dirty="0" smtClean="0">
              <a:latin typeface="Times New Roman" pitchFamily="18" charset="0"/>
              <a:cs typeface="Times New Roman" pitchFamily="18" charset="0"/>
            </a:endParaRPr>
          </a:p>
          <a:p>
            <a:pPr eaLnBrk="1" hangingPunct="1">
              <a:lnSpc>
                <a:spcPct val="80000"/>
              </a:lnSpc>
            </a:pPr>
            <a:r>
              <a:rPr lang="pt-BR" altLang="en-US" sz="2000" dirty="0" smtClean="0">
                <a:latin typeface="Times New Roman" pitchFamily="18" charset="0"/>
                <a:cs typeface="Times New Roman" pitchFamily="18" charset="0"/>
              </a:rPr>
              <a:t>(</a:t>
            </a:r>
            <a:r>
              <a:rPr lang="pt-BR" altLang="en-US" sz="2000" dirty="0">
                <a:latin typeface="Times New Roman" pitchFamily="18" charset="0"/>
                <a:cs typeface="Times New Roman" pitchFamily="18" charset="0"/>
              </a:rPr>
              <a:t>II)   N.C.V  = G.C.V – [0.09H*587] kcal/kg</a:t>
            </a:r>
            <a:endParaRPr lang="pt-BR" altLang="en-US" sz="2000" u="sng" dirty="0">
              <a:latin typeface="Times New Roman" pitchFamily="18" charset="0"/>
              <a:cs typeface="Times New Roman" pitchFamily="18" charset="0"/>
            </a:endParaRPr>
          </a:p>
          <a:p>
            <a:pPr eaLnBrk="1" hangingPunct="1">
              <a:lnSpc>
                <a:spcPct val="80000"/>
              </a:lnSpc>
            </a:pPr>
            <a:r>
              <a:rPr lang="pt-BR" altLang="en-US" sz="2000" u="sng" dirty="0">
                <a:latin typeface="Times New Roman" pitchFamily="18" charset="0"/>
                <a:cs typeface="Times New Roman" pitchFamily="18" charset="0"/>
              </a:rPr>
              <a:t>                             </a:t>
            </a:r>
            <a:endParaRPr lang="pt-BR" altLang="en-US" sz="2000" dirty="0">
              <a:latin typeface="Times New Roman" pitchFamily="18" charset="0"/>
              <a:cs typeface="Times New Roman" pitchFamily="18" charset="0"/>
            </a:endParaRPr>
          </a:p>
          <a:p>
            <a:pPr eaLnBrk="1" hangingPunct="1">
              <a:lnSpc>
                <a:spcPct val="80000"/>
              </a:lnSpc>
            </a:pPr>
            <a:r>
              <a:rPr lang="pt-BR" altLang="en-US" sz="2000" dirty="0">
                <a:latin typeface="Times New Roman" pitchFamily="18" charset="0"/>
                <a:cs typeface="Times New Roman" pitchFamily="18" charset="0"/>
              </a:rPr>
              <a:t>                     </a:t>
            </a:r>
            <a:r>
              <a:rPr lang="pt-BR"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dirty="0">
                <a:latin typeface="Times New Roman" pitchFamily="18" charset="0"/>
                <a:cs typeface="Times New Roman" pitchFamily="18" charset="0"/>
              </a:rPr>
              <a:t>8828 – [0.09*7*587]  kcal/kg</a:t>
            </a: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 </a:t>
            </a:r>
            <a:r>
              <a:rPr lang="en-US" altLang="en-US" sz="2000" dirty="0">
                <a:latin typeface="Times New Roman" pitchFamily="18" charset="0"/>
                <a:cs typeface="Times New Roman" pitchFamily="18" charset="0"/>
              </a:rPr>
              <a:t>8458.2 k </a:t>
            </a:r>
            <a:r>
              <a:rPr lang="en-US" altLang="en-US" sz="2000" dirty="0" err="1">
                <a:latin typeface="Times New Roman" pitchFamily="18" charset="0"/>
                <a:cs typeface="Times New Roman" pitchFamily="18" charset="0"/>
              </a:rPr>
              <a:t>cal</a:t>
            </a:r>
            <a:r>
              <a:rPr lang="en-US" altLang="en-US" sz="2000" dirty="0">
                <a:latin typeface="Times New Roman" pitchFamily="18" charset="0"/>
                <a:cs typeface="Times New Roman" pitchFamily="18" charset="0"/>
              </a:rPr>
              <a:t>/kg</a:t>
            </a:r>
            <a:endParaRPr lang="en-IN" altLang="en-US" sz="2000" dirty="0">
              <a:latin typeface="Times New Roman" pitchFamily="18" charset="0"/>
              <a:cs typeface="Times New Roman" pitchFamily="18" charset="0"/>
            </a:endParaRPr>
          </a:p>
          <a:p>
            <a:pPr eaLnBrk="1" hangingPunct="1"/>
            <a:endParaRPr lang="tr-TR" altLang="en-US" sz="2000" dirty="0"/>
          </a:p>
        </p:txBody>
      </p:sp>
    </p:spTree>
    <p:extLst>
      <p:ext uri="{BB962C8B-B14F-4D97-AF65-F5344CB8AC3E}">
        <p14:creationId xmlns:p14="http://schemas.microsoft.com/office/powerpoint/2010/main" val="26338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96669"/>
            <a:ext cx="8305800" cy="1477328"/>
          </a:xfrm>
          <a:prstGeom prst="rect">
            <a:avLst/>
          </a:prstGeom>
          <a:noFill/>
        </p:spPr>
        <p:txBody>
          <a:bodyPr wrap="square" rtlCol="0">
            <a:spAutoFit/>
          </a:bodyPr>
          <a:lstStyle/>
          <a:p>
            <a:pPr algn="just"/>
            <a:r>
              <a:rPr lang="en-US" b="1" dirty="0"/>
              <a:t>Numerical</a:t>
            </a:r>
            <a:r>
              <a:rPr lang="en-US" b="1" dirty="0" smtClean="0"/>
              <a:t>:</a:t>
            </a:r>
            <a:r>
              <a:rPr lang="en-US" dirty="0" smtClean="0"/>
              <a:t> </a:t>
            </a:r>
            <a:endParaRPr lang="en-US" dirty="0"/>
          </a:p>
          <a:p>
            <a:pPr algn="just"/>
            <a:endParaRPr lang="en-US" dirty="0"/>
          </a:p>
          <a:p>
            <a:pPr algn="just"/>
            <a:r>
              <a:rPr lang="en-US" dirty="0" smtClean="0"/>
              <a:t>3. </a:t>
            </a:r>
            <a:r>
              <a:rPr lang="en-US" dirty="0"/>
              <a:t>A sample of coal contains: C= 60%, O= 33%, H= 6%, S= 0.5%, N= 0.3%, Ash= 0.2%. Calculate GCV and NCV.</a:t>
            </a:r>
          </a:p>
          <a:p>
            <a:pPr algn="just"/>
            <a:r>
              <a:rPr lang="en-US" dirty="0"/>
              <a:t>Solution: GCV= 5506.075Kcal/kg,  NCV= 5216.095Kcal/kg</a:t>
            </a:r>
          </a:p>
        </p:txBody>
      </p:sp>
      <p:sp>
        <p:nvSpPr>
          <p:cNvPr id="5" name="TextBox 4"/>
          <p:cNvSpPr txBox="1"/>
          <p:nvPr/>
        </p:nvSpPr>
        <p:spPr>
          <a:xfrm>
            <a:off x="533400" y="2209800"/>
            <a:ext cx="8458201" cy="2677656"/>
          </a:xfrm>
          <a:prstGeom prst="rect">
            <a:avLst/>
          </a:prstGeom>
          <a:noFill/>
        </p:spPr>
        <p:txBody>
          <a:bodyPr wrap="square" rtlCol="0">
            <a:spAutoFit/>
          </a:bodyPr>
          <a:lstStyle/>
          <a:p>
            <a:pPr algn="just"/>
            <a:r>
              <a:rPr lang="en-US" sz="2400" dirty="0" smtClean="0"/>
              <a:t>4. </a:t>
            </a:r>
            <a:r>
              <a:rPr lang="en-US" sz="2400" dirty="0"/>
              <a:t>A sample of coal contains C= 70%, O= 8%, N= 3%, S= 2%, Ash= 7%. If LCV is 8277.50Kcal/kg, find HCV and %H.</a:t>
            </a:r>
          </a:p>
          <a:p>
            <a:pPr algn="just"/>
            <a:r>
              <a:rPr lang="en-US" sz="2400" dirty="0"/>
              <a:t>Solution: %H= 9.84     HCV= 8750.60 Kcal/kg</a:t>
            </a:r>
          </a:p>
          <a:p>
            <a:endParaRPr lang="en-US" sz="2400" dirty="0"/>
          </a:p>
          <a:p>
            <a:r>
              <a:rPr lang="en-US" sz="2400" dirty="0" smtClean="0"/>
              <a:t>5. </a:t>
            </a:r>
            <a:r>
              <a:rPr lang="en-US" sz="2400" dirty="0"/>
              <a:t>A sample of coal contains C= 61%, H= 6%, S= 0.5%, N= 0.2%, Ash= 0.3%. Calculate GCV and NCV.</a:t>
            </a:r>
          </a:p>
          <a:p>
            <a:r>
              <a:rPr lang="en-US" sz="2400" dirty="0"/>
              <a:t>Solution: %O= 32 GCV= 4250 Kcal/kg    NCV= 3933.02 Kcal/kg</a:t>
            </a:r>
          </a:p>
        </p:txBody>
      </p:sp>
    </p:spTree>
    <p:extLst>
      <p:ext uri="{BB962C8B-B14F-4D97-AF65-F5344CB8AC3E}">
        <p14:creationId xmlns:p14="http://schemas.microsoft.com/office/powerpoint/2010/main" val="284968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3CBFB481E3E0418D98C9B3AD2784F7" ma:contentTypeVersion="10" ma:contentTypeDescription="Create a new document." ma:contentTypeScope="" ma:versionID="1a37030cac743bad4e707321fe2be443">
  <xsd:schema xmlns:xsd="http://www.w3.org/2001/XMLSchema" xmlns:xs="http://www.w3.org/2001/XMLSchema" xmlns:p="http://schemas.microsoft.com/office/2006/metadata/properties" xmlns:ns2="9364347d-860f-4296-84c5-299646d82771" targetNamespace="http://schemas.microsoft.com/office/2006/metadata/properties" ma:root="true" ma:fieldsID="9f6b1841e9d209d64c187f60cdc13e52" ns2:_="">
    <xsd:import namespace="9364347d-860f-4296-84c5-299646d827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64347d-860f-4296-84c5-299646d82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6B57F-3395-4DC7-88D6-646E5DAF4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64347d-860f-4296-84c5-299646d827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C73DFB-65A5-486E-8A2A-5F13F589C64C}">
  <ds:schemaRefs>
    <ds:schemaRef ds:uri="http://schemas.microsoft.com/office/2006/metadata/properties"/>
    <ds:schemaRef ds:uri="http://purl.org/dc/terms/"/>
    <ds:schemaRef ds:uri="http://schemas.microsoft.com/office/2006/documentManagement/types"/>
    <ds:schemaRef ds:uri="9364347d-860f-4296-84c5-299646d82771"/>
    <ds:schemaRef ds:uri="http://schemas.openxmlformats.org/package/2006/metadata/core-properties"/>
    <ds:schemaRef ds:uri="http://purl.org/dc/elements/1.1/"/>
    <ds:schemaRef ds:uri="http://schemas.microsoft.com/office/infopath/2007/PartnerControls"/>
    <ds:schemaRef ds:uri="http://purl.org/dc/dcmitype/"/>
    <ds:schemaRef ds:uri="http://www.w3.org/XML/1998/namespace"/>
  </ds:schemaRefs>
</ds:datastoreItem>
</file>

<file path=customXml/itemProps3.xml><?xml version="1.0" encoding="utf-8"?>
<ds:datastoreItem xmlns:ds="http://schemas.openxmlformats.org/officeDocument/2006/customXml" ds:itemID="{C69ACFC9-710C-4D71-AF81-A2CF7A5C85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27272</TotalTime>
  <Words>840</Words>
  <Application>Microsoft Office PowerPoint</Application>
  <PresentationFormat>On-screen Show (4:3)</PresentationFormat>
  <Paragraphs>114</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Coal formation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Admin</cp:lastModifiedBy>
  <cp:revision>140</cp:revision>
  <dcterms:created xsi:type="dcterms:W3CDTF">2006-08-16T00:00:00Z</dcterms:created>
  <dcterms:modified xsi:type="dcterms:W3CDTF">2023-11-07T07:31:35Z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0x010100783CBFB481E3E0418D98C9B3AD2784F7</vt:lpwstr>
  </property>
</Properties>
</file>